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LL" initials="D"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5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6997C36-E593-4214-AF30-D50D16BF7C1D}" type="datetimeFigureOut">
              <a:rPr lang="ar-IQ" smtClean="0"/>
              <a:t>15/05/1443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31C3B90-1EF7-43E3-8042-2453461B81DC}" type="slidenum">
              <a:rPr lang="ar-IQ" smtClean="0"/>
              <a:t>‹#›</a:t>
            </a:fld>
            <a:endParaRPr lang="ar-IQ"/>
          </a:p>
        </p:txBody>
      </p:sp>
    </p:spTree>
    <p:extLst>
      <p:ext uri="{BB962C8B-B14F-4D97-AF65-F5344CB8AC3E}">
        <p14:creationId xmlns:p14="http://schemas.microsoft.com/office/powerpoint/2010/main" val="1652919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6997C36-E593-4214-AF30-D50D16BF7C1D}" type="datetimeFigureOut">
              <a:rPr lang="ar-IQ" smtClean="0"/>
              <a:t>15/05/1443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31C3B90-1EF7-43E3-8042-2453461B81DC}" type="slidenum">
              <a:rPr lang="ar-IQ" smtClean="0"/>
              <a:t>‹#›</a:t>
            </a:fld>
            <a:endParaRPr lang="ar-IQ"/>
          </a:p>
        </p:txBody>
      </p:sp>
    </p:spTree>
    <p:extLst>
      <p:ext uri="{BB962C8B-B14F-4D97-AF65-F5344CB8AC3E}">
        <p14:creationId xmlns:p14="http://schemas.microsoft.com/office/powerpoint/2010/main" val="3565203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6997C36-E593-4214-AF30-D50D16BF7C1D}" type="datetimeFigureOut">
              <a:rPr lang="ar-IQ" smtClean="0"/>
              <a:t>15/05/1443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31C3B90-1EF7-43E3-8042-2453461B81DC}" type="slidenum">
              <a:rPr lang="ar-IQ" smtClean="0"/>
              <a:t>‹#›</a:t>
            </a:fld>
            <a:endParaRPr lang="ar-IQ"/>
          </a:p>
        </p:txBody>
      </p:sp>
    </p:spTree>
    <p:extLst>
      <p:ext uri="{BB962C8B-B14F-4D97-AF65-F5344CB8AC3E}">
        <p14:creationId xmlns:p14="http://schemas.microsoft.com/office/powerpoint/2010/main" val="2982493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6997C36-E593-4214-AF30-D50D16BF7C1D}" type="datetimeFigureOut">
              <a:rPr lang="ar-IQ" smtClean="0"/>
              <a:t>15/05/1443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31C3B90-1EF7-43E3-8042-2453461B81DC}" type="slidenum">
              <a:rPr lang="ar-IQ" smtClean="0"/>
              <a:t>‹#›</a:t>
            </a:fld>
            <a:endParaRPr lang="ar-IQ"/>
          </a:p>
        </p:txBody>
      </p:sp>
    </p:spTree>
    <p:extLst>
      <p:ext uri="{BB962C8B-B14F-4D97-AF65-F5344CB8AC3E}">
        <p14:creationId xmlns:p14="http://schemas.microsoft.com/office/powerpoint/2010/main" val="3906678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6997C36-E593-4214-AF30-D50D16BF7C1D}" type="datetimeFigureOut">
              <a:rPr lang="ar-IQ" smtClean="0"/>
              <a:t>15/05/1443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31C3B90-1EF7-43E3-8042-2453461B81DC}" type="slidenum">
              <a:rPr lang="ar-IQ" smtClean="0"/>
              <a:t>‹#›</a:t>
            </a:fld>
            <a:endParaRPr lang="ar-IQ"/>
          </a:p>
        </p:txBody>
      </p:sp>
    </p:spTree>
    <p:extLst>
      <p:ext uri="{BB962C8B-B14F-4D97-AF65-F5344CB8AC3E}">
        <p14:creationId xmlns:p14="http://schemas.microsoft.com/office/powerpoint/2010/main" val="487454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6997C36-E593-4214-AF30-D50D16BF7C1D}" type="datetimeFigureOut">
              <a:rPr lang="ar-IQ" smtClean="0"/>
              <a:t>15/05/1443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31C3B90-1EF7-43E3-8042-2453461B81DC}" type="slidenum">
              <a:rPr lang="ar-IQ" smtClean="0"/>
              <a:t>‹#›</a:t>
            </a:fld>
            <a:endParaRPr lang="ar-IQ"/>
          </a:p>
        </p:txBody>
      </p:sp>
    </p:spTree>
    <p:extLst>
      <p:ext uri="{BB962C8B-B14F-4D97-AF65-F5344CB8AC3E}">
        <p14:creationId xmlns:p14="http://schemas.microsoft.com/office/powerpoint/2010/main" val="1089693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6997C36-E593-4214-AF30-D50D16BF7C1D}" type="datetimeFigureOut">
              <a:rPr lang="ar-IQ" smtClean="0"/>
              <a:t>15/05/1443</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431C3B90-1EF7-43E3-8042-2453461B81DC}" type="slidenum">
              <a:rPr lang="ar-IQ" smtClean="0"/>
              <a:t>‹#›</a:t>
            </a:fld>
            <a:endParaRPr lang="ar-IQ"/>
          </a:p>
        </p:txBody>
      </p:sp>
    </p:spTree>
    <p:extLst>
      <p:ext uri="{BB962C8B-B14F-4D97-AF65-F5344CB8AC3E}">
        <p14:creationId xmlns:p14="http://schemas.microsoft.com/office/powerpoint/2010/main" val="4206754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6997C36-E593-4214-AF30-D50D16BF7C1D}" type="datetimeFigureOut">
              <a:rPr lang="ar-IQ" smtClean="0"/>
              <a:t>15/05/1443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431C3B90-1EF7-43E3-8042-2453461B81DC}" type="slidenum">
              <a:rPr lang="ar-IQ" smtClean="0"/>
              <a:t>‹#›</a:t>
            </a:fld>
            <a:endParaRPr lang="ar-IQ"/>
          </a:p>
        </p:txBody>
      </p:sp>
    </p:spTree>
    <p:extLst>
      <p:ext uri="{BB962C8B-B14F-4D97-AF65-F5344CB8AC3E}">
        <p14:creationId xmlns:p14="http://schemas.microsoft.com/office/powerpoint/2010/main" val="311889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6997C36-E593-4214-AF30-D50D16BF7C1D}" type="datetimeFigureOut">
              <a:rPr lang="ar-IQ" smtClean="0"/>
              <a:t>15/05/1443</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431C3B90-1EF7-43E3-8042-2453461B81DC}" type="slidenum">
              <a:rPr lang="ar-IQ" smtClean="0"/>
              <a:t>‹#›</a:t>
            </a:fld>
            <a:endParaRPr lang="ar-IQ"/>
          </a:p>
        </p:txBody>
      </p:sp>
    </p:spTree>
    <p:extLst>
      <p:ext uri="{BB962C8B-B14F-4D97-AF65-F5344CB8AC3E}">
        <p14:creationId xmlns:p14="http://schemas.microsoft.com/office/powerpoint/2010/main" val="2804737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6997C36-E593-4214-AF30-D50D16BF7C1D}" type="datetimeFigureOut">
              <a:rPr lang="ar-IQ" smtClean="0"/>
              <a:t>15/05/1443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31C3B90-1EF7-43E3-8042-2453461B81DC}" type="slidenum">
              <a:rPr lang="ar-IQ" smtClean="0"/>
              <a:t>‹#›</a:t>
            </a:fld>
            <a:endParaRPr lang="ar-IQ"/>
          </a:p>
        </p:txBody>
      </p:sp>
    </p:spTree>
    <p:extLst>
      <p:ext uri="{BB962C8B-B14F-4D97-AF65-F5344CB8AC3E}">
        <p14:creationId xmlns:p14="http://schemas.microsoft.com/office/powerpoint/2010/main" val="962016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6997C36-E593-4214-AF30-D50D16BF7C1D}" type="datetimeFigureOut">
              <a:rPr lang="ar-IQ" smtClean="0"/>
              <a:t>15/05/1443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31C3B90-1EF7-43E3-8042-2453461B81DC}" type="slidenum">
              <a:rPr lang="ar-IQ" smtClean="0"/>
              <a:t>‹#›</a:t>
            </a:fld>
            <a:endParaRPr lang="ar-IQ"/>
          </a:p>
        </p:txBody>
      </p:sp>
    </p:spTree>
    <p:extLst>
      <p:ext uri="{BB962C8B-B14F-4D97-AF65-F5344CB8AC3E}">
        <p14:creationId xmlns:p14="http://schemas.microsoft.com/office/powerpoint/2010/main" val="3817109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6997C36-E593-4214-AF30-D50D16BF7C1D}" type="datetimeFigureOut">
              <a:rPr lang="ar-IQ" smtClean="0"/>
              <a:t>15/05/1443</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31C3B90-1EF7-43E3-8042-2453461B81DC}" type="slidenum">
              <a:rPr lang="ar-IQ" smtClean="0"/>
              <a:t>‹#›</a:t>
            </a:fld>
            <a:endParaRPr lang="ar-IQ"/>
          </a:p>
        </p:txBody>
      </p:sp>
    </p:spTree>
    <p:extLst>
      <p:ext uri="{BB962C8B-B14F-4D97-AF65-F5344CB8AC3E}">
        <p14:creationId xmlns:p14="http://schemas.microsoft.com/office/powerpoint/2010/main" val="1283860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249218" y="1052736"/>
            <a:ext cx="6635150" cy="523220"/>
          </a:xfrm>
          <a:prstGeom prst="rect">
            <a:avLst/>
          </a:prstGeom>
        </p:spPr>
        <p:txBody>
          <a:bodyPr wrap="none">
            <a:spAutoFit/>
          </a:bodyPr>
          <a:lstStyle/>
          <a:p>
            <a:r>
              <a:rPr lang="en-US" sz="2800" b="1" dirty="0" err="1">
                <a:solidFill>
                  <a:srgbClr val="FF0000"/>
                </a:solidFill>
                <a:latin typeface="Times New Roman"/>
                <a:ea typeface="Times New Roman"/>
              </a:rPr>
              <a:t>مزايا</a:t>
            </a:r>
            <a:r>
              <a:rPr lang="en-US" sz="2800" b="1" dirty="0">
                <a:solidFill>
                  <a:srgbClr val="FF0000"/>
                </a:solidFill>
                <a:latin typeface="Times New Roman"/>
                <a:ea typeface="Times New Roman"/>
              </a:rPr>
              <a:t> </a:t>
            </a:r>
            <a:r>
              <a:rPr lang="en-US" sz="2800" b="1" dirty="0" err="1">
                <a:solidFill>
                  <a:srgbClr val="FF0000"/>
                </a:solidFill>
                <a:latin typeface="Times New Roman"/>
                <a:ea typeface="Times New Roman"/>
              </a:rPr>
              <a:t>استخدام</a:t>
            </a:r>
            <a:r>
              <a:rPr lang="en-US" sz="2800" b="1" dirty="0">
                <a:solidFill>
                  <a:srgbClr val="FF0000"/>
                </a:solidFill>
                <a:latin typeface="Times New Roman"/>
                <a:ea typeface="Times New Roman"/>
              </a:rPr>
              <a:t> </a:t>
            </a:r>
            <a:r>
              <a:rPr lang="en-US" sz="2800" b="1" dirty="0" err="1" smtClean="0">
                <a:solidFill>
                  <a:srgbClr val="FF0000"/>
                </a:solidFill>
                <a:latin typeface="Times New Roman"/>
                <a:ea typeface="Times New Roman"/>
              </a:rPr>
              <a:t>أقفاص</a:t>
            </a:r>
            <a:r>
              <a:rPr lang="ar-IQ" sz="2800" b="1" dirty="0" smtClean="0">
                <a:solidFill>
                  <a:srgbClr val="FF0000"/>
                </a:solidFill>
                <a:latin typeface="Times New Roman"/>
                <a:ea typeface="Times New Roman"/>
              </a:rPr>
              <a:t>/</a:t>
            </a:r>
            <a:r>
              <a:rPr lang="en-US" sz="2800" b="1" dirty="0" smtClean="0">
                <a:solidFill>
                  <a:srgbClr val="FF0000"/>
                </a:solidFill>
                <a:latin typeface="Times New Roman"/>
                <a:ea typeface="Times New Roman"/>
              </a:rPr>
              <a:t> </a:t>
            </a:r>
            <a:r>
              <a:rPr lang="en-US" sz="2800" b="1" dirty="0" err="1" smtClean="0">
                <a:solidFill>
                  <a:srgbClr val="FF0000"/>
                </a:solidFill>
                <a:latin typeface="Times New Roman"/>
                <a:ea typeface="Times New Roman"/>
              </a:rPr>
              <a:t>الها</a:t>
            </a:r>
            <a:r>
              <a:rPr lang="ar-IQ" sz="2800" b="1" dirty="0" smtClean="0">
                <a:solidFill>
                  <a:srgbClr val="FF0000"/>
                </a:solidFill>
                <a:latin typeface="Times New Roman"/>
                <a:ea typeface="Times New Roman"/>
              </a:rPr>
              <a:t>بان</a:t>
            </a:r>
            <a:r>
              <a:rPr lang="en-US" sz="2800" b="1" dirty="0" smtClean="0">
                <a:solidFill>
                  <a:srgbClr val="FF0000"/>
                </a:solidFill>
                <a:latin typeface="Times New Roman"/>
                <a:ea typeface="Times New Roman"/>
              </a:rPr>
              <a:t> </a:t>
            </a:r>
            <a:r>
              <a:rPr lang="en-US" sz="2800" b="1" dirty="0" err="1">
                <a:solidFill>
                  <a:srgbClr val="FF0000"/>
                </a:solidFill>
                <a:latin typeface="Times New Roman"/>
                <a:ea typeface="Times New Roman"/>
              </a:rPr>
              <a:t>لحضانة</a:t>
            </a:r>
            <a:r>
              <a:rPr lang="en-US" sz="2800" b="1" dirty="0">
                <a:solidFill>
                  <a:srgbClr val="FF0000"/>
                </a:solidFill>
                <a:latin typeface="Times New Roman"/>
                <a:ea typeface="Times New Roman"/>
              </a:rPr>
              <a:t> </a:t>
            </a:r>
            <a:r>
              <a:rPr lang="en-US" sz="2800" b="1" dirty="0" err="1" smtClean="0">
                <a:solidFill>
                  <a:srgbClr val="FF0000"/>
                </a:solidFill>
                <a:latin typeface="Times New Roman"/>
                <a:ea typeface="Times New Roman"/>
              </a:rPr>
              <a:t>اليرقات</a:t>
            </a:r>
            <a:r>
              <a:rPr lang="ar-IQ" sz="2800" b="1" dirty="0" smtClean="0">
                <a:solidFill>
                  <a:srgbClr val="FF0000"/>
                </a:solidFill>
                <a:latin typeface="Times New Roman"/>
                <a:ea typeface="Times New Roman"/>
              </a:rPr>
              <a:t>/ </a:t>
            </a:r>
            <a:r>
              <a:rPr lang="en-US" sz="2800" b="1" dirty="0" err="1" smtClean="0">
                <a:solidFill>
                  <a:srgbClr val="FF0000"/>
                </a:solidFill>
                <a:latin typeface="Times New Roman"/>
                <a:ea typeface="Times New Roman"/>
              </a:rPr>
              <a:t>الزريعة</a:t>
            </a:r>
            <a:r>
              <a:rPr lang="en-US" sz="2800" b="1" dirty="0" smtClean="0">
                <a:solidFill>
                  <a:srgbClr val="FF0000"/>
                </a:solidFill>
                <a:latin typeface="Times New Roman"/>
                <a:ea typeface="Times New Roman"/>
              </a:rPr>
              <a:t> </a:t>
            </a:r>
            <a:endParaRPr lang="ar-IQ" sz="2800" dirty="0"/>
          </a:p>
        </p:txBody>
      </p:sp>
      <p:sp>
        <p:nvSpPr>
          <p:cNvPr id="6" name="مستطيل 5"/>
          <p:cNvSpPr/>
          <p:nvPr/>
        </p:nvSpPr>
        <p:spPr>
          <a:xfrm>
            <a:off x="323528" y="2204864"/>
            <a:ext cx="8352928" cy="4226798"/>
          </a:xfrm>
          <a:prstGeom prst="rect">
            <a:avLst/>
          </a:prstGeom>
        </p:spPr>
        <p:txBody>
          <a:bodyPr wrap="square">
            <a:spAutoFit/>
          </a:bodyPr>
          <a:lstStyle/>
          <a:p>
            <a:pPr marL="571500" indent="-342900" algn="just">
              <a:lnSpc>
                <a:spcPct val="150000"/>
              </a:lnSpc>
              <a:spcAft>
                <a:spcPts val="1000"/>
              </a:spcAft>
              <a:buFont typeface="Arial" pitchFamily="34" charset="0"/>
              <a:buChar char="•"/>
            </a:pPr>
            <a:r>
              <a:rPr lang="ar-IQ" sz="2400" dirty="0" smtClean="0">
                <a:latin typeface="Simplified Arabic" pitchFamily="18" charset="-78"/>
                <a:ea typeface="Calibri"/>
                <a:cs typeface="Simplified Arabic" pitchFamily="18" charset="-78"/>
              </a:rPr>
              <a:t>توفير الحماية لليرقات او الزريعة من المفترسات. </a:t>
            </a:r>
            <a:endParaRPr lang="ar-IQ" sz="2400" dirty="0">
              <a:latin typeface="Simplified Arabic" pitchFamily="18" charset="-78"/>
              <a:ea typeface="Calibri"/>
              <a:cs typeface="Simplified Arabic" pitchFamily="18" charset="-78"/>
            </a:endParaRPr>
          </a:p>
          <a:p>
            <a:pPr marL="228600" algn="just">
              <a:lnSpc>
                <a:spcPct val="150000"/>
              </a:lnSpc>
              <a:spcAft>
                <a:spcPts val="1000"/>
              </a:spcAft>
            </a:pPr>
            <a:r>
              <a:rPr lang="ar-IQ" sz="2400" dirty="0" smtClean="0">
                <a:latin typeface="Simplified Arabic" pitchFamily="18" charset="-78"/>
                <a:ea typeface="Calibri"/>
                <a:cs typeface="Simplified Arabic" pitchFamily="18" charset="-78"/>
              </a:rPr>
              <a:t>• </a:t>
            </a:r>
            <a:r>
              <a:rPr lang="ar-IQ" sz="2400" dirty="0">
                <a:latin typeface="Simplified Arabic" pitchFamily="18" charset="-78"/>
                <a:ea typeface="Calibri"/>
                <a:cs typeface="Simplified Arabic" pitchFamily="18" charset="-78"/>
              </a:rPr>
              <a:t>من </a:t>
            </a:r>
            <a:r>
              <a:rPr lang="ar-IQ" sz="2400" dirty="0" smtClean="0">
                <a:latin typeface="Simplified Arabic" pitchFamily="18" charset="-78"/>
                <a:ea typeface="Calibri"/>
                <a:cs typeface="Simplified Arabic" pitchFamily="18" charset="-78"/>
              </a:rPr>
              <a:t>المستحسن استزراع اليرقات/ </a:t>
            </a:r>
            <a:r>
              <a:rPr lang="ar-IQ" sz="2400" dirty="0">
                <a:latin typeface="Simplified Arabic" pitchFamily="18" charset="-78"/>
                <a:ea typeface="Calibri"/>
                <a:cs typeface="Simplified Arabic" pitchFamily="18" charset="-78"/>
              </a:rPr>
              <a:t>الزريعة  حتى تصل إلى  </a:t>
            </a:r>
            <a:r>
              <a:rPr lang="ar-IQ" sz="2400" dirty="0" smtClean="0">
                <a:latin typeface="Simplified Arabic" pitchFamily="18" charset="-78"/>
                <a:ea typeface="Calibri"/>
                <a:cs typeface="Simplified Arabic" pitchFamily="18" charset="-78"/>
              </a:rPr>
              <a:t>حجم اصبعيات </a:t>
            </a:r>
            <a:r>
              <a:rPr lang="ar-IQ" sz="2400" dirty="0">
                <a:latin typeface="Simplified Arabic" pitchFamily="18" charset="-78"/>
                <a:ea typeface="Calibri"/>
                <a:cs typeface="Simplified Arabic" pitchFamily="18" charset="-78"/>
              </a:rPr>
              <a:t>، لأنه كلما كانت الزريعة صحية وقوية عند  نقلها وحضانتها في بيئة  الأحواض الترابية تعطي نتائج جيده ومعدلات بقاء عالية</a:t>
            </a:r>
            <a:r>
              <a:rPr lang="ar-IQ" sz="2400" dirty="0" smtClean="0">
                <a:latin typeface="Simplified Arabic" pitchFamily="18" charset="-78"/>
                <a:ea typeface="Calibri"/>
                <a:cs typeface="Simplified Arabic" pitchFamily="18" charset="-78"/>
              </a:rPr>
              <a:t>.</a:t>
            </a:r>
          </a:p>
          <a:p>
            <a:pPr algn="just">
              <a:lnSpc>
                <a:spcPct val="150000"/>
              </a:lnSpc>
            </a:pPr>
            <a:r>
              <a:rPr lang="en-US" sz="2400" dirty="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حضانة</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زريعة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الأسماك</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في</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الهاب</a:t>
            </a:r>
            <a:r>
              <a:rPr lang="ar-IQ" sz="2400" dirty="0" smtClean="0">
                <a:latin typeface="Simplified Arabic" pitchFamily="18" charset="-78"/>
                <a:ea typeface="Times New Roman"/>
                <a:cs typeface="Simplified Arabic" pitchFamily="18" charset="-78"/>
              </a:rPr>
              <a:t>ان/ القفص</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يسمح</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بالتقييم</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البصري</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اليومي</a:t>
            </a:r>
            <a:endParaRPr lang="ar-IQ" sz="2400" dirty="0" smtClean="0">
              <a:latin typeface="Simplified Arabic" pitchFamily="18" charset="-78"/>
              <a:ea typeface="Times New Roman"/>
              <a:cs typeface="Simplified Arabic" pitchFamily="18" charset="-78"/>
            </a:endParaRPr>
          </a:p>
          <a:p>
            <a:pPr algn="just">
              <a:lnSpc>
                <a:spcPct val="150000"/>
              </a:lnSpc>
            </a:pPr>
            <a:r>
              <a:rPr lang="ar-IQ"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للمخزون</a:t>
            </a:r>
            <a:r>
              <a:rPr lang="en-US" sz="2400" dirty="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اما </a:t>
            </a:r>
            <a:r>
              <a:rPr lang="en-US" sz="2400" dirty="0" err="1" smtClean="0">
                <a:latin typeface="Simplified Arabic" pitchFamily="18" charset="-78"/>
                <a:ea typeface="Times New Roman"/>
                <a:cs typeface="Simplified Arabic" pitchFamily="18" charset="-78"/>
              </a:rPr>
              <a:t>في</a:t>
            </a:r>
            <a:r>
              <a:rPr lang="en-US"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حالة</a:t>
            </a:r>
            <a:r>
              <a:rPr lang="ar-IQ"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إطلاق</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الأسماك</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إلى</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الأحواض</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الترابية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سوف</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لا</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يمكن</a:t>
            </a:r>
            <a:endParaRPr lang="ar-IQ" sz="2400" dirty="0" smtClean="0">
              <a:latin typeface="Simplified Arabic" pitchFamily="18" charset="-78"/>
              <a:ea typeface="Times New Roman"/>
              <a:cs typeface="Simplified Arabic" pitchFamily="18" charset="-78"/>
            </a:endParaRPr>
          </a:p>
          <a:p>
            <a:pPr algn="just">
              <a:lnSpc>
                <a:spcPct val="150000"/>
              </a:lnSpc>
            </a:pPr>
            <a:r>
              <a:rPr lang="en-US" sz="2400" dirty="0" smtClean="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مشاهدتها</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مرة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ثانية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لحين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وقت</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الصيد</a:t>
            </a:r>
            <a:endParaRPr lang="ar-IQ" sz="2400" dirty="0">
              <a:latin typeface="Simplified Arabic" pitchFamily="18" charset="-78"/>
              <a:ea typeface="Calibri"/>
              <a:cs typeface="Simplified Arabic" pitchFamily="18" charset="-78"/>
            </a:endParaRPr>
          </a:p>
        </p:txBody>
      </p:sp>
      <p:sp>
        <p:nvSpPr>
          <p:cNvPr id="2" name="Rectangle 1"/>
          <p:cNvSpPr/>
          <p:nvPr/>
        </p:nvSpPr>
        <p:spPr>
          <a:xfrm>
            <a:off x="1849808" y="323364"/>
            <a:ext cx="4522392" cy="523220"/>
          </a:xfrm>
          <a:prstGeom prst="rect">
            <a:avLst/>
          </a:prstGeom>
        </p:spPr>
        <p:txBody>
          <a:bodyPr wrap="none">
            <a:spAutoFit/>
          </a:bodyPr>
          <a:lstStyle/>
          <a:p>
            <a:r>
              <a:rPr lang="ar-IQ" sz="2800" dirty="0">
                <a:solidFill>
                  <a:srgbClr val="00B050"/>
                </a:solidFill>
                <a:latin typeface="Simplified Arabic" pitchFamily="18" charset="-78"/>
                <a:cs typeface="Simplified Arabic" pitchFamily="18" charset="-78"/>
              </a:rPr>
              <a:t>حضانة الزريعة في </a:t>
            </a:r>
            <a:r>
              <a:rPr lang="ar-IQ" sz="2800" dirty="0" err="1" smtClean="0">
                <a:solidFill>
                  <a:srgbClr val="00B050"/>
                </a:solidFill>
                <a:latin typeface="Simplified Arabic" pitchFamily="18" charset="-78"/>
                <a:cs typeface="Simplified Arabic" pitchFamily="18" charset="-78"/>
              </a:rPr>
              <a:t>الهابانات</a:t>
            </a:r>
            <a:r>
              <a:rPr lang="ar-IQ" sz="2800" dirty="0" smtClean="0">
                <a:solidFill>
                  <a:srgbClr val="00B050"/>
                </a:solidFill>
                <a:latin typeface="Simplified Arabic" pitchFamily="18" charset="-78"/>
                <a:cs typeface="Simplified Arabic" pitchFamily="18" charset="-78"/>
              </a:rPr>
              <a:t> </a:t>
            </a:r>
            <a:r>
              <a:rPr lang="ar-IQ" sz="2800" dirty="0">
                <a:solidFill>
                  <a:srgbClr val="00B050"/>
                </a:solidFill>
                <a:latin typeface="Simplified Arabic" pitchFamily="18" charset="-78"/>
                <a:cs typeface="Simplified Arabic" pitchFamily="18" charset="-78"/>
              </a:rPr>
              <a:t>والأقفاص</a:t>
            </a:r>
            <a:endParaRPr lang="en-US" sz="2800" dirty="0">
              <a:solidFill>
                <a:srgbClr val="00B05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03749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710564"/>
            <a:ext cx="8568952" cy="3970318"/>
          </a:xfrm>
          <a:prstGeom prst="rect">
            <a:avLst/>
          </a:prstGeom>
        </p:spPr>
        <p:txBody>
          <a:bodyPr wrap="square">
            <a:spAutoFit/>
          </a:bodyPr>
          <a:lstStyle/>
          <a:p>
            <a:pPr marL="342900" indent="-342900" algn="just">
              <a:lnSpc>
                <a:spcPct val="150000"/>
              </a:lnSpc>
              <a:buFont typeface="Arial" pitchFamily="34" charset="0"/>
              <a:buChar char="•"/>
            </a:pPr>
            <a:r>
              <a:rPr lang="ar-SA" sz="2400" dirty="0" smtClean="0">
                <a:latin typeface="Simplified Arabic" pitchFamily="18" charset="-78"/>
                <a:ea typeface="Times New Roman"/>
                <a:cs typeface="Simplified Arabic" pitchFamily="18" charset="-78"/>
              </a:rPr>
              <a:t>يمكن استزراع  </a:t>
            </a:r>
            <a:r>
              <a:rPr lang="ar-SA" sz="2400" dirty="0">
                <a:latin typeface="Simplified Arabic" pitchFamily="18" charset="-78"/>
                <a:ea typeface="Times New Roman"/>
                <a:cs typeface="Simplified Arabic" pitchFamily="18" charset="-78"/>
              </a:rPr>
              <a:t>الزريعة بهذه الكثافة لمدة  قد تصل إلى أكثر من شهر أو حتى إلى طول </a:t>
            </a:r>
            <a:r>
              <a:rPr lang="en-US" sz="2400" dirty="0" smtClean="0">
                <a:latin typeface="Simplified Arabic" pitchFamily="18" charset="-78"/>
                <a:ea typeface="Times New Roman"/>
                <a:cs typeface="Simplified Arabic" pitchFamily="18" charset="-78"/>
              </a:rPr>
              <a:t>3</a:t>
            </a:r>
            <a:r>
              <a:rPr lang="ar-SA" sz="2400" dirty="0" smtClean="0">
                <a:latin typeface="Simplified Arabic" pitchFamily="18" charset="-78"/>
                <a:ea typeface="Times New Roman"/>
                <a:cs typeface="Simplified Arabic" pitchFamily="18" charset="-78"/>
              </a:rPr>
              <a:t>-</a:t>
            </a:r>
            <a:r>
              <a:rPr lang="en-US" sz="2400" dirty="0" smtClean="0">
                <a:latin typeface="Simplified Arabic" pitchFamily="18" charset="-78"/>
                <a:ea typeface="Times New Roman"/>
                <a:cs typeface="Simplified Arabic" pitchFamily="18" charset="-78"/>
              </a:rPr>
              <a:t>5 </a:t>
            </a:r>
            <a:r>
              <a:rPr lang="ar-SA" sz="2400" dirty="0" smtClean="0">
                <a:latin typeface="Simplified Arabic" pitchFamily="18" charset="-78"/>
                <a:ea typeface="Times New Roman"/>
                <a:cs typeface="Simplified Arabic" pitchFamily="18" charset="-78"/>
              </a:rPr>
              <a:t> سم. </a:t>
            </a:r>
            <a:endParaRPr lang="en-US" sz="2400" dirty="0" smtClean="0">
              <a:highlight>
                <a:srgbClr val="D3D3D3"/>
              </a:highlight>
              <a:latin typeface="Simplified Arabic" pitchFamily="18" charset="-78"/>
              <a:ea typeface="Times New Roman"/>
              <a:cs typeface="Simplified Arabic" pitchFamily="18" charset="-78"/>
            </a:endParaRPr>
          </a:p>
          <a:p>
            <a:pPr marL="342900" indent="-342900" algn="just">
              <a:lnSpc>
                <a:spcPct val="150000"/>
              </a:lnSpc>
              <a:buFont typeface="Arial" pitchFamily="34" charset="0"/>
              <a:buChar char="•"/>
            </a:pPr>
            <a:r>
              <a:rPr lang="ar-SA" sz="2400" dirty="0" smtClean="0">
                <a:latin typeface="Simplified Arabic" pitchFamily="18" charset="-78"/>
                <a:ea typeface="Times New Roman"/>
                <a:cs typeface="Simplified Arabic" pitchFamily="18" charset="-78"/>
              </a:rPr>
              <a:t>بعد </a:t>
            </a:r>
            <a:r>
              <a:rPr lang="ar-SA" sz="2400" dirty="0">
                <a:latin typeface="Simplified Arabic" pitchFamily="18" charset="-78"/>
                <a:ea typeface="Times New Roman"/>
                <a:cs typeface="Simplified Arabic" pitchFamily="18" charset="-78"/>
              </a:rPr>
              <a:t>هذا الحجم ينبغي تقليل الكثافة لان التنافس سيزداد على الغذاء والمساحة وانخفاض في معدل النمو والبقاء. </a:t>
            </a:r>
            <a:r>
              <a:rPr lang="en-US" sz="2400" dirty="0">
                <a:latin typeface="Simplified Arabic" pitchFamily="18" charset="-78"/>
                <a:ea typeface="Times New Roman"/>
                <a:cs typeface="Simplified Arabic" pitchFamily="18" charset="-78"/>
              </a:rPr>
              <a:t> </a:t>
            </a:r>
            <a:endParaRPr lang="en-US" sz="2400" dirty="0" smtClean="0">
              <a:latin typeface="Simplified Arabic" pitchFamily="18" charset="-78"/>
              <a:ea typeface="Times New Roman"/>
              <a:cs typeface="Simplified Arabic" pitchFamily="18" charset="-78"/>
            </a:endParaRPr>
          </a:p>
          <a:p>
            <a:pPr marL="342900" indent="-342900" algn="just">
              <a:lnSpc>
                <a:spcPct val="150000"/>
              </a:lnSpc>
              <a:buFont typeface="Arial" pitchFamily="34" charset="0"/>
              <a:buChar char="•"/>
            </a:pPr>
            <a:r>
              <a:rPr lang="ar-SA" sz="2400" dirty="0" smtClean="0">
                <a:latin typeface="Simplified Arabic" pitchFamily="18" charset="-78"/>
                <a:ea typeface="Times New Roman"/>
                <a:cs typeface="Simplified Arabic" pitchFamily="18" charset="-78"/>
              </a:rPr>
              <a:t>معدل </a:t>
            </a:r>
            <a:r>
              <a:rPr lang="ar-SA" sz="2400" dirty="0">
                <a:latin typeface="Simplified Arabic" pitchFamily="18" charset="-78"/>
                <a:ea typeface="Times New Roman"/>
                <a:cs typeface="Simplified Arabic" pitchFamily="18" charset="-78"/>
              </a:rPr>
              <a:t>كثافة </a:t>
            </a:r>
            <a:r>
              <a:rPr lang="en-US" sz="2400" dirty="0" smtClean="0">
                <a:latin typeface="Simplified Arabic" pitchFamily="18" charset="-78"/>
                <a:ea typeface="Times New Roman"/>
                <a:cs typeface="Simplified Arabic" pitchFamily="18" charset="-78"/>
              </a:rPr>
              <a:t>25000</a:t>
            </a:r>
            <a:r>
              <a:rPr lang="ar-SA" sz="2400" dirty="0" smtClean="0">
                <a:latin typeface="Simplified Arabic" pitchFamily="18" charset="-78"/>
                <a:ea typeface="Times New Roman"/>
                <a:cs typeface="Simplified Arabic" pitchFamily="18" charset="-78"/>
              </a:rPr>
              <a:t> زريعة </a:t>
            </a:r>
            <a:r>
              <a:rPr lang="ar-SA" sz="2400" dirty="0">
                <a:latin typeface="Simplified Arabic" pitchFamily="18" charset="-78"/>
                <a:ea typeface="Times New Roman"/>
                <a:cs typeface="Simplified Arabic" pitchFamily="18" charset="-78"/>
              </a:rPr>
              <a:t>بعمر </a:t>
            </a:r>
            <a:r>
              <a:rPr lang="en-US" sz="2400" dirty="0" smtClean="0">
                <a:latin typeface="Simplified Arabic" pitchFamily="18" charset="-78"/>
                <a:ea typeface="Times New Roman"/>
                <a:cs typeface="Simplified Arabic" pitchFamily="18" charset="-78"/>
              </a:rPr>
              <a:t>3</a:t>
            </a:r>
            <a:r>
              <a:rPr lang="ar-SA" sz="2400" dirty="0" smtClean="0">
                <a:latin typeface="Simplified Arabic" pitchFamily="18" charset="-78"/>
                <a:ea typeface="Times New Roman"/>
                <a:cs typeface="Simplified Arabic" pitchFamily="18" charset="-78"/>
              </a:rPr>
              <a:t>-</a:t>
            </a:r>
            <a:r>
              <a:rPr lang="en-US" sz="2400" dirty="0" smtClean="0">
                <a:latin typeface="Simplified Arabic" pitchFamily="18" charset="-78"/>
                <a:ea typeface="Times New Roman"/>
                <a:cs typeface="Simplified Arabic" pitchFamily="18" charset="-78"/>
              </a:rPr>
              <a:t>4 </a:t>
            </a:r>
            <a:r>
              <a:rPr lang="ar-SA" sz="2400" dirty="0" smtClean="0">
                <a:latin typeface="Simplified Arabic" pitchFamily="18" charset="-78"/>
                <a:ea typeface="Times New Roman"/>
                <a:cs typeface="Simplified Arabic" pitchFamily="18" charset="-78"/>
              </a:rPr>
              <a:t> أسابيع</a:t>
            </a:r>
            <a:r>
              <a:rPr lang="ar-IQ" sz="2400" dirty="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لكل دونم</a:t>
            </a:r>
            <a:r>
              <a:rPr lang="ar-SA" sz="2400" dirty="0" smtClean="0">
                <a:latin typeface="Simplified Arabic" pitchFamily="18" charset="-78"/>
                <a:ea typeface="Times New Roman"/>
                <a:cs typeface="Simplified Arabic" pitchFamily="18" charset="-78"/>
              </a:rPr>
              <a:t> </a:t>
            </a:r>
            <a:r>
              <a:rPr lang="ar-SA" sz="2400" dirty="0">
                <a:latin typeface="Simplified Arabic" pitchFamily="18" charset="-78"/>
                <a:ea typeface="Times New Roman"/>
                <a:cs typeface="Simplified Arabic" pitchFamily="18" charset="-78"/>
              </a:rPr>
              <a:t>في أحواض تنمية الزريعة إلى حجم </a:t>
            </a:r>
            <a:r>
              <a:rPr lang="ar-SA" sz="2400" dirty="0" smtClean="0">
                <a:latin typeface="Simplified Arabic" pitchFamily="18" charset="-78"/>
                <a:ea typeface="Times New Roman"/>
                <a:cs typeface="Simplified Arabic" pitchFamily="18" charset="-78"/>
              </a:rPr>
              <a:t>الإصبعية</a:t>
            </a:r>
            <a:r>
              <a:rPr lang="ar-IQ" sz="2400" dirty="0" smtClean="0">
                <a:latin typeface="Simplified Arabic" pitchFamily="18" charset="-78"/>
                <a:ea typeface="Times New Roman"/>
                <a:cs typeface="Simplified Arabic" pitchFamily="18" charset="-78"/>
              </a:rPr>
              <a:t> </a:t>
            </a:r>
            <a:r>
              <a:rPr lang="ar-SA" sz="2400" dirty="0" smtClean="0">
                <a:latin typeface="Simplified Arabic" pitchFamily="18" charset="-78"/>
                <a:ea typeface="Times New Roman"/>
                <a:cs typeface="Simplified Arabic" pitchFamily="18" charset="-78"/>
              </a:rPr>
              <a:t>سوف </a:t>
            </a:r>
            <a:r>
              <a:rPr lang="ar-SA" sz="2400" dirty="0">
                <a:latin typeface="Simplified Arabic" pitchFamily="18" charset="-78"/>
                <a:ea typeface="Times New Roman"/>
                <a:cs typeface="Simplified Arabic" pitchFamily="18" charset="-78"/>
              </a:rPr>
              <a:t>تعطي إصبعية </a:t>
            </a:r>
            <a:r>
              <a:rPr lang="ar-SA" sz="2400" dirty="0" smtClean="0">
                <a:latin typeface="Simplified Arabic" pitchFamily="18" charset="-78"/>
                <a:ea typeface="Times New Roman"/>
                <a:cs typeface="Simplified Arabic" pitchFamily="18" charset="-78"/>
              </a:rPr>
              <a:t>بطول </a:t>
            </a:r>
            <a:r>
              <a:rPr lang="en-US" sz="2400" dirty="0" smtClean="0">
                <a:latin typeface="Simplified Arabic" pitchFamily="18" charset="-78"/>
                <a:ea typeface="Times New Roman"/>
                <a:cs typeface="Simplified Arabic" pitchFamily="18" charset="-78"/>
              </a:rPr>
              <a:t>10</a:t>
            </a:r>
            <a:r>
              <a:rPr lang="ar-SA" sz="2400" dirty="0" smtClean="0">
                <a:latin typeface="Simplified Arabic" pitchFamily="18" charset="-78"/>
                <a:ea typeface="Times New Roman"/>
                <a:cs typeface="Simplified Arabic" pitchFamily="18" charset="-78"/>
              </a:rPr>
              <a:t>سم خلال </a:t>
            </a:r>
            <a:r>
              <a:rPr lang="ar-SA" sz="2400" dirty="0">
                <a:latin typeface="Simplified Arabic" pitchFamily="18" charset="-78"/>
                <a:ea typeface="Times New Roman"/>
                <a:cs typeface="Simplified Arabic" pitchFamily="18" charset="-78"/>
              </a:rPr>
              <a:t>شهرين وبمعدل البقاء </a:t>
            </a:r>
            <a:r>
              <a:rPr lang="en-US" sz="2400" dirty="0" smtClean="0">
                <a:latin typeface="Simplified Arabic" pitchFamily="18" charset="-78"/>
                <a:ea typeface="Times New Roman"/>
                <a:cs typeface="Simplified Arabic" pitchFamily="18" charset="-78"/>
              </a:rPr>
              <a:t>75</a:t>
            </a:r>
            <a:r>
              <a:rPr lang="ar-SA" sz="2400" dirty="0" smtClean="0">
                <a:latin typeface="Simplified Arabic" pitchFamily="18" charset="-78"/>
                <a:ea typeface="Times New Roman"/>
                <a:cs typeface="Simplified Arabic" pitchFamily="18" charset="-78"/>
              </a:rPr>
              <a:t>%.</a:t>
            </a:r>
            <a:endParaRPr lang="en-US" sz="2400" dirty="0">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2600112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099877" y="260648"/>
            <a:ext cx="4272323" cy="587853"/>
          </a:xfrm>
          <a:prstGeom prst="rect">
            <a:avLst/>
          </a:prstGeom>
        </p:spPr>
        <p:txBody>
          <a:bodyPr wrap="none">
            <a:spAutoFit/>
          </a:bodyPr>
          <a:lstStyle/>
          <a:p>
            <a:pPr>
              <a:lnSpc>
                <a:spcPct val="115000"/>
              </a:lnSpc>
            </a:pPr>
            <a:r>
              <a:rPr lang="ar-SA" sz="2800" b="1" dirty="0">
                <a:solidFill>
                  <a:srgbClr val="C00000"/>
                </a:solidFill>
                <a:latin typeface="Simplified Arabic" pitchFamily="18" charset="-78"/>
                <a:ea typeface="Times New Roman"/>
                <a:cs typeface="Simplified Arabic" pitchFamily="18" charset="-78"/>
              </a:rPr>
              <a:t>تغذية الزريعة في أحواض الحضانة</a:t>
            </a:r>
            <a:r>
              <a:rPr lang="ar-SA" sz="2800" dirty="0">
                <a:solidFill>
                  <a:srgbClr val="C00000"/>
                </a:solidFill>
                <a:latin typeface="Simplified Arabic" pitchFamily="18" charset="-78"/>
                <a:ea typeface="Times New Roman"/>
                <a:cs typeface="Simplified Arabic" pitchFamily="18" charset="-78"/>
              </a:rPr>
              <a:t> </a:t>
            </a:r>
            <a:endParaRPr lang="en-US" sz="2800" dirty="0">
              <a:latin typeface="Simplified Arabic" pitchFamily="18" charset="-78"/>
              <a:ea typeface="Calibri"/>
              <a:cs typeface="Simplified Arabic" pitchFamily="18" charset="-78"/>
            </a:endParaRPr>
          </a:p>
        </p:txBody>
      </p:sp>
      <p:sp>
        <p:nvSpPr>
          <p:cNvPr id="7" name="Rectangle 6"/>
          <p:cNvSpPr/>
          <p:nvPr/>
        </p:nvSpPr>
        <p:spPr>
          <a:xfrm>
            <a:off x="323528" y="1124744"/>
            <a:ext cx="8424936" cy="5632311"/>
          </a:xfrm>
          <a:prstGeom prst="rect">
            <a:avLst/>
          </a:prstGeom>
        </p:spPr>
        <p:txBody>
          <a:bodyPr wrap="square">
            <a:spAutoFit/>
          </a:bodyPr>
          <a:lstStyle/>
          <a:p>
            <a:pPr>
              <a:lnSpc>
                <a:spcPct val="150000"/>
              </a:lnSpc>
            </a:pPr>
            <a:r>
              <a:rPr lang="ar-SA" sz="2400" dirty="0">
                <a:solidFill>
                  <a:srgbClr val="C00000"/>
                </a:solidFill>
                <a:latin typeface="Simplified Arabic" pitchFamily="18" charset="-78"/>
                <a:ea typeface="Times New Roman"/>
                <a:cs typeface="Simplified Arabic" pitchFamily="18" charset="-78"/>
              </a:rPr>
              <a:t>● بعد الأسبوع الأول من الحضانة</a:t>
            </a:r>
            <a:r>
              <a:rPr lang="ar-SA" sz="2400" dirty="0">
                <a:latin typeface="Simplified Arabic" pitchFamily="18" charset="-78"/>
                <a:ea typeface="Times New Roman"/>
                <a:cs typeface="Simplified Arabic" pitchFamily="18" charset="-78"/>
              </a:rPr>
              <a:t> </a:t>
            </a:r>
            <a:r>
              <a:rPr lang="ar-SA" sz="2400" dirty="0" smtClean="0">
                <a:latin typeface="Simplified Arabic" pitchFamily="18" charset="-78"/>
                <a:ea typeface="Times New Roman"/>
                <a:cs typeface="Simplified Arabic" pitchFamily="18" charset="-78"/>
              </a:rPr>
              <a:t>تتمكن </a:t>
            </a:r>
            <a:r>
              <a:rPr lang="ar-SA" sz="2400" dirty="0">
                <a:latin typeface="Simplified Arabic" pitchFamily="18" charset="-78"/>
                <a:ea typeface="Times New Roman"/>
                <a:cs typeface="Simplified Arabic" pitchFamily="18" charset="-78"/>
              </a:rPr>
              <a:t>الزريعة من النمو اعتمادا على الغذاء </a:t>
            </a:r>
            <a:r>
              <a:rPr lang="ar-SA" sz="2400" dirty="0" smtClean="0">
                <a:latin typeface="Simplified Arabic" pitchFamily="18" charset="-78"/>
                <a:ea typeface="Times New Roman"/>
                <a:cs typeface="Simplified Arabic" pitchFamily="18" charset="-78"/>
              </a:rPr>
              <a:t>الصناعي</a:t>
            </a:r>
            <a:r>
              <a:rPr lang="ar-IQ" sz="2400" dirty="0" smtClean="0">
                <a:latin typeface="Simplified Arabic" pitchFamily="18" charset="-78"/>
                <a:ea typeface="Times New Roman"/>
                <a:cs typeface="Simplified Arabic" pitchFamily="18" charset="-78"/>
              </a:rPr>
              <a:t>، </a:t>
            </a:r>
            <a:r>
              <a:rPr lang="ar-SA" sz="2400" dirty="0" smtClean="0">
                <a:latin typeface="Simplified Arabic" pitchFamily="18" charset="-78"/>
                <a:ea typeface="Times New Roman"/>
                <a:cs typeface="Simplified Arabic" pitchFamily="18" charset="-78"/>
              </a:rPr>
              <a:t>ويمكن </a:t>
            </a:r>
            <a:r>
              <a:rPr lang="ar-SA" sz="2400" dirty="0">
                <a:latin typeface="Simplified Arabic" pitchFamily="18" charset="-78"/>
                <a:ea typeface="Times New Roman"/>
                <a:cs typeface="Simplified Arabic" pitchFamily="18" charset="-78"/>
              </a:rPr>
              <a:t>لهذه الزريعة أن تنمو بصورة جيدة وصحية </a:t>
            </a:r>
            <a:r>
              <a:rPr lang="ar-IQ" sz="2400" dirty="0" smtClean="0">
                <a:latin typeface="Simplified Arabic" pitchFamily="18" charset="-78"/>
                <a:ea typeface="Times New Roman"/>
                <a:cs typeface="Simplified Arabic" pitchFamily="18" charset="-78"/>
              </a:rPr>
              <a:t>الأسبوع الأول </a:t>
            </a:r>
            <a:r>
              <a:rPr lang="ar-SA" sz="2400" dirty="0" smtClean="0">
                <a:latin typeface="Simplified Arabic" pitchFamily="18" charset="-78"/>
                <a:ea typeface="Times New Roman"/>
                <a:cs typeface="Simplified Arabic" pitchFamily="18" charset="-78"/>
              </a:rPr>
              <a:t>في </a:t>
            </a:r>
            <a:r>
              <a:rPr lang="ar-SA" sz="2400" dirty="0">
                <a:latin typeface="Simplified Arabic" pitchFamily="18" charset="-78"/>
                <a:ea typeface="Times New Roman"/>
                <a:cs typeface="Simplified Arabic" pitchFamily="18" charset="-78"/>
              </a:rPr>
              <a:t>حال توفر الهائمات الحيوانية في الأحواض. </a:t>
            </a:r>
            <a:endParaRPr lang="en-US" sz="2400" dirty="0">
              <a:latin typeface="Simplified Arabic" pitchFamily="18" charset="-78"/>
              <a:ea typeface="Calibri"/>
              <a:cs typeface="Simplified Arabic" pitchFamily="18" charset="-78"/>
            </a:endParaRPr>
          </a:p>
          <a:p>
            <a:pPr>
              <a:lnSpc>
                <a:spcPct val="150000"/>
              </a:lnSpc>
            </a:pPr>
            <a:r>
              <a:rPr lang="ar-SA" sz="2400" dirty="0">
                <a:solidFill>
                  <a:srgbClr val="C00000"/>
                </a:solidFill>
                <a:latin typeface="Simplified Arabic" pitchFamily="18" charset="-78"/>
                <a:ea typeface="Times New Roman"/>
                <a:cs typeface="Simplified Arabic" pitchFamily="18" charset="-78"/>
              </a:rPr>
              <a:t>● يجب تغذية الزريعة على المكملات التغذية الصناعية</a:t>
            </a:r>
            <a:r>
              <a:rPr lang="ar-SA" sz="2400" dirty="0">
                <a:latin typeface="Simplified Arabic" pitchFamily="18" charset="-78"/>
                <a:ea typeface="Times New Roman"/>
                <a:cs typeface="Simplified Arabic" pitchFamily="18" charset="-78"/>
              </a:rPr>
              <a:t> , لان الزريعة  </a:t>
            </a:r>
            <a:r>
              <a:rPr lang="ar-SA" sz="2400" dirty="0" smtClean="0">
                <a:latin typeface="Simplified Arabic" pitchFamily="18" charset="-78"/>
                <a:ea typeface="Times New Roman"/>
                <a:cs typeface="Simplified Arabic" pitchFamily="18" charset="-78"/>
              </a:rPr>
              <a:t>تم استزراعها </a:t>
            </a:r>
            <a:r>
              <a:rPr lang="ar-SA" sz="2400" dirty="0">
                <a:latin typeface="Simplified Arabic" pitchFamily="18" charset="-78"/>
                <a:ea typeface="Times New Roman"/>
                <a:cs typeface="Simplified Arabic" pitchFamily="18" charset="-78"/>
              </a:rPr>
              <a:t>بكثافات عالية حيث لا يمكن أن يسد الغذاء الطبيعي حاجتها </a:t>
            </a:r>
            <a:r>
              <a:rPr lang="ar-SA" sz="2400" dirty="0" err="1">
                <a:latin typeface="Simplified Arabic" pitchFamily="18" charset="-78"/>
                <a:ea typeface="Times New Roman"/>
                <a:cs typeface="Simplified Arabic" pitchFamily="18" charset="-78"/>
              </a:rPr>
              <a:t>التغذوية</a:t>
            </a:r>
            <a:r>
              <a:rPr lang="ar-SA" sz="2400" dirty="0">
                <a:latin typeface="Simplified Arabic" pitchFamily="18" charset="-78"/>
                <a:ea typeface="Times New Roman"/>
                <a:cs typeface="Simplified Arabic" pitchFamily="18" charset="-78"/>
              </a:rPr>
              <a:t> لتنمو بصورة جيدة</a:t>
            </a:r>
            <a:r>
              <a:rPr lang="ar-SA" sz="2400" dirty="0" smtClean="0">
                <a:latin typeface="Simplified Arabic" pitchFamily="18" charset="-78"/>
                <a:ea typeface="Times New Roman"/>
                <a:cs typeface="Simplified Arabic" pitchFamily="18" charset="-78"/>
              </a:rPr>
              <a:t>.</a:t>
            </a:r>
            <a:endParaRPr lang="en-US" sz="2400" dirty="0">
              <a:latin typeface="Simplified Arabic" pitchFamily="18" charset="-78"/>
              <a:ea typeface="Calibri"/>
              <a:cs typeface="Simplified Arabic" pitchFamily="18" charset="-78"/>
            </a:endParaRPr>
          </a:p>
          <a:p>
            <a:pPr>
              <a:lnSpc>
                <a:spcPct val="150000"/>
              </a:lnSpc>
            </a:pPr>
            <a:r>
              <a:rPr lang="ar-SA" sz="2400" dirty="0">
                <a:latin typeface="Simplified Arabic" pitchFamily="18" charset="-78"/>
                <a:ea typeface="Times New Roman"/>
                <a:cs typeface="Simplified Arabic" pitchFamily="18" charset="-78"/>
              </a:rPr>
              <a:t>● وفي الوقت ذاته تستهلك الزريعة الكبيرة( الاصبعيات ) العوالق الحيوانية أسرع من أن تتمكن الأحواض من إنتاج هذه العوالق وفي هذه الفترة يجب تغذية الزريعة بالغذاء الصناعي من خلال نشر مسحوق الغذاء ذات الأحجام الصغيرة  في الأحواض وحسب النسبة المئوية لوزن الزريعة في الأحواض وكما يلي :- </a:t>
            </a:r>
            <a:endParaRPr lang="en-US" sz="2400" dirty="0">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1677788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262272"/>
            <a:ext cx="8712968" cy="1791260"/>
          </a:xfrm>
          <a:prstGeom prst="rect">
            <a:avLst/>
          </a:prstGeom>
        </p:spPr>
        <p:txBody>
          <a:bodyPr wrap="square">
            <a:spAutoFit/>
          </a:bodyPr>
          <a:lstStyle/>
          <a:p>
            <a:pPr algn="just">
              <a:lnSpc>
                <a:spcPct val="115000"/>
              </a:lnSpc>
            </a:pPr>
            <a:r>
              <a:rPr lang="ar-SA" sz="2400" dirty="0">
                <a:latin typeface="Simplified Arabic" pitchFamily="18" charset="-78"/>
                <a:ea typeface="Times New Roman"/>
                <a:cs typeface="Simplified Arabic" pitchFamily="18" charset="-78"/>
              </a:rPr>
              <a:t>الأسبوع الاول ---- حوالي </a:t>
            </a:r>
            <a:r>
              <a:rPr lang="en-US" sz="2400" dirty="0" smtClean="0">
                <a:latin typeface="Simplified Arabic" pitchFamily="18" charset="-78"/>
                <a:ea typeface="Times New Roman"/>
                <a:cs typeface="Simplified Arabic" pitchFamily="18" charset="-78"/>
              </a:rPr>
              <a:t>30</a:t>
            </a:r>
            <a:r>
              <a:rPr lang="ar-SA" sz="2400" dirty="0" smtClean="0">
                <a:latin typeface="Simplified Arabic" pitchFamily="18" charset="-78"/>
                <a:ea typeface="Times New Roman"/>
                <a:cs typeface="Simplified Arabic" pitchFamily="18" charset="-78"/>
              </a:rPr>
              <a:t>% </a:t>
            </a:r>
            <a:r>
              <a:rPr lang="ar-SA" sz="2400" dirty="0">
                <a:latin typeface="Simplified Arabic" pitchFamily="18" charset="-78"/>
                <a:ea typeface="Times New Roman"/>
                <a:cs typeface="Simplified Arabic" pitchFamily="18" charset="-78"/>
              </a:rPr>
              <a:t>من وزن  الجسم .</a:t>
            </a:r>
            <a:endParaRPr lang="en-US" sz="2400" dirty="0">
              <a:latin typeface="Simplified Arabic" pitchFamily="18" charset="-78"/>
              <a:ea typeface="Calibri"/>
              <a:cs typeface="Simplified Arabic" pitchFamily="18" charset="-78"/>
            </a:endParaRPr>
          </a:p>
          <a:p>
            <a:pPr algn="just">
              <a:lnSpc>
                <a:spcPct val="115000"/>
              </a:lnSpc>
            </a:pPr>
            <a:r>
              <a:rPr lang="ar-SA" sz="2400" dirty="0">
                <a:latin typeface="Simplified Arabic" pitchFamily="18" charset="-78"/>
                <a:ea typeface="Times New Roman"/>
                <a:cs typeface="Simplified Arabic" pitchFamily="18" charset="-78"/>
              </a:rPr>
              <a:t>الأسبوع الثاني ---- حوالي </a:t>
            </a:r>
            <a:r>
              <a:rPr lang="en-US" sz="2400" dirty="0" smtClean="0">
                <a:latin typeface="Simplified Arabic" pitchFamily="18" charset="-78"/>
                <a:ea typeface="Times New Roman"/>
                <a:cs typeface="Simplified Arabic" pitchFamily="18" charset="-78"/>
              </a:rPr>
              <a:t>20</a:t>
            </a:r>
            <a:r>
              <a:rPr lang="ar-SA" sz="2400" dirty="0" smtClean="0">
                <a:latin typeface="Simplified Arabic" pitchFamily="18" charset="-78"/>
                <a:ea typeface="Times New Roman"/>
                <a:cs typeface="Simplified Arabic" pitchFamily="18" charset="-78"/>
              </a:rPr>
              <a:t> </a:t>
            </a:r>
            <a:r>
              <a:rPr lang="ar-SA" sz="2400" dirty="0">
                <a:latin typeface="Simplified Arabic" pitchFamily="18" charset="-78"/>
                <a:ea typeface="Times New Roman"/>
                <a:cs typeface="Simplified Arabic" pitchFamily="18" charset="-78"/>
              </a:rPr>
              <a:t>% من وزن الجسم .</a:t>
            </a:r>
            <a:endParaRPr lang="en-US" sz="2400" dirty="0">
              <a:latin typeface="Simplified Arabic" pitchFamily="18" charset="-78"/>
              <a:ea typeface="Calibri"/>
              <a:cs typeface="Simplified Arabic" pitchFamily="18" charset="-78"/>
            </a:endParaRPr>
          </a:p>
          <a:p>
            <a:pPr algn="just">
              <a:lnSpc>
                <a:spcPct val="115000"/>
              </a:lnSpc>
            </a:pPr>
            <a:r>
              <a:rPr lang="ar-SA" sz="2400" dirty="0">
                <a:latin typeface="Simplified Arabic" pitchFamily="18" charset="-78"/>
                <a:ea typeface="Times New Roman"/>
                <a:cs typeface="Simplified Arabic" pitchFamily="18" charset="-78"/>
              </a:rPr>
              <a:t>الأسبوع الثالث ---- حوالي </a:t>
            </a:r>
            <a:r>
              <a:rPr lang="en-US" sz="2400" dirty="0" smtClean="0">
                <a:latin typeface="Simplified Arabic" pitchFamily="18" charset="-78"/>
                <a:ea typeface="Times New Roman"/>
                <a:cs typeface="Simplified Arabic" pitchFamily="18" charset="-78"/>
              </a:rPr>
              <a:t>15</a:t>
            </a:r>
            <a:r>
              <a:rPr lang="ar-SA" sz="2400" dirty="0" smtClean="0">
                <a:latin typeface="Simplified Arabic" pitchFamily="18" charset="-78"/>
                <a:ea typeface="Times New Roman"/>
                <a:cs typeface="Simplified Arabic" pitchFamily="18" charset="-78"/>
              </a:rPr>
              <a:t>% </a:t>
            </a:r>
            <a:r>
              <a:rPr lang="ar-SA" sz="2400" dirty="0">
                <a:latin typeface="Simplified Arabic" pitchFamily="18" charset="-78"/>
                <a:ea typeface="Times New Roman"/>
                <a:cs typeface="Simplified Arabic" pitchFamily="18" charset="-78"/>
              </a:rPr>
              <a:t>من وزن الجس</a:t>
            </a:r>
            <a:r>
              <a:rPr lang="ar-JO" sz="2400" dirty="0">
                <a:latin typeface="Simplified Arabic" pitchFamily="18" charset="-78"/>
                <a:ea typeface="Times New Roman"/>
                <a:cs typeface="Simplified Arabic" pitchFamily="18" charset="-78"/>
              </a:rPr>
              <a:t>م</a:t>
            </a:r>
            <a:endParaRPr lang="en-US" sz="2400" dirty="0">
              <a:latin typeface="Simplified Arabic" pitchFamily="18" charset="-78"/>
              <a:ea typeface="Calibri"/>
              <a:cs typeface="Simplified Arabic" pitchFamily="18" charset="-78"/>
            </a:endParaRPr>
          </a:p>
          <a:p>
            <a:pPr algn="just">
              <a:lnSpc>
                <a:spcPct val="115000"/>
              </a:lnSpc>
            </a:pPr>
            <a:r>
              <a:rPr lang="ar-SA" sz="2400" dirty="0">
                <a:latin typeface="Simplified Arabic" pitchFamily="18" charset="-78"/>
                <a:ea typeface="Times New Roman"/>
                <a:cs typeface="Simplified Arabic" pitchFamily="18" charset="-78"/>
              </a:rPr>
              <a:t>الأسبوع الرابع ---- حوالي </a:t>
            </a:r>
            <a:r>
              <a:rPr lang="en-US" sz="2400" dirty="0" smtClean="0">
                <a:latin typeface="Simplified Arabic" pitchFamily="18" charset="-78"/>
                <a:ea typeface="Times New Roman"/>
                <a:cs typeface="Simplified Arabic" pitchFamily="18" charset="-78"/>
              </a:rPr>
              <a:t>5</a:t>
            </a:r>
            <a:r>
              <a:rPr lang="ar-SA" sz="2400" dirty="0" smtClean="0">
                <a:latin typeface="Simplified Arabic" pitchFamily="18" charset="-78"/>
                <a:ea typeface="Times New Roman"/>
                <a:cs typeface="Simplified Arabic" pitchFamily="18" charset="-78"/>
              </a:rPr>
              <a:t>% </a:t>
            </a:r>
            <a:r>
              <a:rPr lang="ar-SA" sz="2400" dirty="0">
                <a:latin typeface="Simplified Arabic" pitchFamily="18" charset="-78"/>
                <a:ea typeface="Times New Roman"/>
                <a:cs typeface="Simplified Arabic" pitchFamily="18" charset="-78"/>
              </a:rPr>
              <a:t>من وزن الجسم  .</a:t>
            </a:r>
            <a:endParaRPr lang="en-US" sz="2400" dirty="0">
              <a:latin typeface="Simplified Arabic" pitchFamily="18" charset="-78"/>
              <a:ea typeface="Calibri"/>
              <a:cs typeface="Simplified Arabic" pitchFamily="18" charset="-78"/>
            </a:endParaRPr>
          </a:p>
        </p:txBody>
      </p:sp>
      <p:sp>
        <p:nvSpPr>
          <p:cNvPr id="5" name="Rectangle 4"/>
          <p:cNvSpPr/>
          <p:nvPr/>
        </p:nvSpPr>
        <p:spPr>
          <a:xfrm>
            <a:off x="251520" y="2084421"/>
            <a:ext cx="8568952" cy="4524315"/>
          </a:xfrm>
          <a:prstGeom prst="rect">
            <a:avLst/>
          </a:prstGeom>
        </p:spPr>
        <p:txBody>
          <a:bodyPr wrap="square">
            <a:spAutoFit/>
          </a:bodyPr>
          <a:lstStyle/>
          <a:p>
            <a:pPr>
              <a:lnSpc>
                <a:spcPct val="150000"/>
              </a:lnSpc>
            </a:pPr>
            <a:r>
              <a:rPr lang="ar-SA" sz="2400" dirty="0">
                <a:latin typeface="Simplified Arabic" pitchFamily="18" charset="-78"/>
                <a:ea typeface="Times New Roman"/>
                <a:cs typeface="Simplified Arabic" pitchFamily="18" charset="-78"/>
              </a:rPr>
              <a:t>●خلال التغذية الإضافية يجب مراقبة وفحص  شفافية الماء لقياس وتقدير كميات العوالق النباتية في الماء</a:t>
            </a:r>
            <a:r>
              <a:rPr lang="ar-SA" sz="2400" dirty="0" smtClean="0">
                <a:latin typeface="Simplified Arabic" pitchFamily="18" charset="-78"/>
                <a:ea typeface="Times New Roman"/>
                <a:cs typeface="Simplified Arabic" pitchFamily="18" charset="-78"/>
              </a:rPr>
              <a:t>.</a:t>
            </a:r>
            <a:endParaRPr lang="en-US" sz="2400" dirty="0">
              <a:latin typeface="Simplified Arabic" pitchFamily="18" charset="-78"/>
              <a:ea typeface="Calibri"/>
              <a:cs typeface="Simplified Arabic" pitchFamily="18" charset="-78"/>
            </a:endParaRPr>
          </a:p>
          <a:p>
            <a:pPr>
              <a:lnSpc>
                <a:spcPct val="150000"/>
              </a:lnSpc>
            </a:pPr>
            <a:r>
              <a:rPr lang="ar-SA" sz="2400" dirty="0">
                <a:latin typeface="Simplified Arabic" pitchFamily="18" charset="-78"/>
                <a:ea typeface="Times New Roman"/>
                <a:cs typeface="Simplified Arabic" pitchFamily="18" charset="-78"/>
              </a:rPr>
              <a:t>● لتوفير الغذاء الطبيعي للأسماك , يجب تسميد الأحواض كل بضعة أسابيع إضافة إلى التغذية الاصطناعية اليومية </a:t>
            </a:r>
            <a:r>
              <a:rPr lang="ar-SA" sz="2400" dirty="0" smtClean="0">
                <a:latin typeface="Simplified Arabic" pitchFamily="18" charset="-78"/>
                <a:ea typeface="Times New Roman"/>
                <a:cs typeface="Simplified Arabic" pitchFamily="18" charset="-78"/>
              </a:rPr>
              <a:t>.</a:t>
            </a:r>
            <a:endParaRPr lang="en-US" sz="2400" dirty="0">
              <a:latin typeface="Simplified Arabic" pitchFamily="18" charset="-78"/>
              <a:ea typeface="Calibri"/>
              <a:cs typeface="Simplified Arabic" pitchFamily="18" charset="-78"/>
            </a:endParaRPr>
          </a:p>
          <a:p>
            <a:pPr>
              <a:lnSpc>
                <a:spcPct val="150000"/>
              </a:lnSpc>
            </a:pPr>
            <a:r>
              <a:rPr lang="ar-IQ" sz="2400" dirty="0" smtClean="0">
                <a:latin typeface="Simplified Arabic" pitchFamily="18" charset="-78"/>
                <a:ea typeface="Times New Roman"/>
                <a:cs typeface="Simplified Arabic" pitchFamily="18" charset="-78"/>
              </a:rPr>
              <a:t>كما ويفضل </a:t>
            </a:r>
            <a:r>
              <a:rPr lang="ar-SA" sz="2400" dirty="0" smtClean="0">
                <a:latin typeface="Simplified Arabic" pitchFamily="18" charset="-78"/>
                <a:ea typeface="Times New Roman"/>
                <a:cs typeface="Simplified Arabic" pitchFamily="18" charset="-78"/>
              </a:rPr>
              <a:t>بعد </a:t>
            </a:r>
            <a:r>
              <a:rPr lang="ar-SA" sz="2400" dirty="0">
                <a:latin typeface="Simplified Arabic" pitchFamily="18" charset="-78"/>
                <a:ea typeface="Times New Roman"/>
                <a:cs typeface="Simplified Arabic" pitchFamily="18" charset="-78"/>
              </a:rPr>
              <a:t>أسبوعين من عملية الاستزراع </a:t>
            </a:r>
            <a:r>
              <a:rPr lang="ar-IQ" sz="2400" dirty="0" smtClean="0">
                <a:latin typeface="Simplified Arabic" pitchFamily="18" charset="-78"/>
                <a:ea typeface="Times New Roman"/>
                <a:cs typeface="Simplified Arabic" pitchFamily="18" charset="-78"/>
              </a:rPr>
              <a:t>إ</a:t>
            </a:r>
            <a:r>
              <a:rPr lang="ar-SA" sz="2400" dirty="0" smtClean="0">
                <a:latin typeface="Simplified Arabic" pitchFamily="18" charset="-78"/>
                <a:ea typeface="Times New Roman"/>
                <a:cs typeface="Simplified Arabic" pitchFamily="18" charset="-78"/>
              </a:rPr>
              <a:t>ضاف</a:t>
            </a:r>
            <a:r>
              <a:rPr lang="ar-IQ" sz="2400" dirty="0" smtClean="0">
                <a:latin typeface="Simplified Arabic" pitchFamily="18" charset="-78"/>
                <a:ea typeface="Times New Roman"/>
                <a:cs typeface="Simplified Arabic" pitchFamily="18" charset="-78"/>
              </a:rPr>
              <a:t>ة</a:t>
            </a:r>
            <a:r>
              <a:rPr lang="ar-SA" sz="2400" dirty="0" smtClean="0">
                <a:latin typeface="Simplified Arabic" pitchFamily="18" charset="-78"/>
                <a:ea typeface="Times New Roman"/>
                <a:cs typeface="Simplified Arabic" pitchFamily="18" charset="-78"/>
              </a:rPr>
              <a:t> </a:t>
            </a:r>
            <a:r>
              <a:rPr lang="ar-SA" sz="2400" dirty="0">
                <a:latin typeface="Simplified Arabic" pitchFamily="18" charset="-78"/>
                <a:ea typeface="Times New Roman"/>
                <a:cs typeface="Simplified Arabic" pitchFamily="18" charset="-78"/>
              </a:rPr>
              <a:t>كمية من </a:t>
            </a:r>
            <a:r>
              <a:rPr lang="ar-SA" sz="2400" dirty="0" err="1">
                <a:latin typeface="Simplified Arabic" pitchFamily="18" charset="-78"/>
                <a:ea typeface="Times New Roman"/>
                <a:cs typeface="Simplified Arabic" pitchFamily="18" charset="-78"/>
              </a:rPr>
              <a:t>النوره</a:t>
            </a:r>
            <a:r>
              <a:rPr lang="ar-SA" sz="2400" dirty="0">
                <a:latin typeface="Simplified Arabic" pitchFamily="18" charset="-78"/>
                <a:ea typeface="Times New Roman"/>
                <a:cs typeface="Simplified Arabic" pitchFamily="18" charset="-78"/>
              </a:rPr>
              <a:t> بمعدل </a:t>
            </a:r>
            <a:r>
              <a:rPr lang="en-US" sz="2400" dirty="0" smtClean="0">
                <a:latin typeface="Simplified Arabic" pitchFamily="18" charset="-78"/>
                <a:ea typeface="Times New Roman"/>
                <a:cs typeface="Simplified Arabic" pitchFamily="18" charset="-78"/>
              </a:rPr>
              <a:t>16</a:t>
            </a:r>
            <a:r>
              <a:rPr lang="ar-SA" sz="2400" dirty="0" smtClean="0">
                <a:latin typeface="Simplified Arabic" pitchFamily="18" charset="-78"/>
                <a:ea typeface="Times New Roman"/>
                <a:cs typeface="Simplified Arabic" pitchFamily="18" charset="-78"/>
              </a:rPr>
              <a:t>-</a:t>
            </a:r>
            <a:r>
              <a:rPr lang="en-US" sz="2400" dirty="0" smtClean="0">
                <a:latin typeface="Simplified Arabic" pitchFamily="18" charset="-78"/>
                <a:ea typeface="Times New Roman"/>
                <a:cs typeface="Simplified Arabic" pitchFamily="18" charset="-78"/>
              </a:rPr>
              <a:t>18 </a:t>
            </a:r>
            <a:r>
              <a:rPr lang="ar-SA" sz="2400" dirty="0" smtClean="0">
                <a:latin typeface="Simplified Arabic" pitchFamily="18" charset="-78"/>
                <a:ea typeface="Times New Roman"/>
                <a:cs typeface="Simplified Arabic" pitchFamily="18" charset="-78"/>
              </a:rPr>
              <a:t> كغم</a:t>
            </a:r>
            <a:r>
              <a:rPr lang="ar-IQ" sz="2400" dirty="0" smtClean="0">
                <a:latin typeface="Simplified Arabic" pitchFamily="18" charset="-78"/>
                <a:ea typeface="Times New Roman"/>
                <a:cs typeface="Simplified Arabic" pitchFamily="18" charset="-78"/>
              </a:rPr>
              <a:t>/ </a:t>
            </a:r>
            <a:r>
              <a:rPr lang="ar-SA" sz="2400" dirty="0" smtClean="0">
                <a:latin typeface="Simplified Arabic" pitchFamily="18" charset="-78"/>
                <a:ea typeface="Times New Roman"/>
                <a:cs typeface="Simplified Arabic" pitchFamily="18" charset="-78"/>
              </a:rPr>
              <a:t>دونم </a:t>
            </a:r>
            <a:r>
              <a:rPr lang="ar-SA" sz="2400" dirty="0">
                <a:latin typeface="Simplified Arabic" pitchFamily="18" charset="-78"/>
                <a:ea typeface="Times New Roman"/>
                <a:cs typeface="Simplified Arabic" pitchFamily="18" charset="-78"/>
              </a:rPr>
              <a:t>وبعد أربعة أسابيع تضاف كمية من اليوريا بمعدل </a:t>
            </a:r>
            <a:r>
              <a:rPr lang="en-US" sz="2400" dirty="0" smtClean="0">
                <a:latin typeface="Simplified Arabic" pitchFamily="18" charset="-78"/>
                <a:ea typeface="Times New Roman"/>
                <a:cs typeface="Simplified Arabic" pitchFamily="18" charset="-78"/>
              </a:rPr>
              <a:t>6</a:t>
            </a:r>
            <a:r>
              <a:rPr lang="ar-SA" sz="2400" dirty="0" smtClean="0">
                <a:latin typeface="Simplified Arabic" pitchFamily="18" charset="-78"/>
                <a:ea typeface="Times New Roman"/>
                <a:cs typeface="Simplified Arabic" pitchFamily="18" charset="-78"/>
              </a:rPr>
              <a:t>- </a:t>
            </a:r>
            <a:r>
              <a:rPr lang="en-US" sz="2400" dirty="0" smtClean="0">
                <a:latin typeface="Simplified Arabic" pitchFamily="18" charset="-78"/>
                <a:ea typeface="Times New Roman"/>
                <a:cs typeface="Simplified Arabic" pitchFamily="18" charset="-78"/>
              </a:rPr>
              <a:t>9</a:t>
            </a:r>
            <a:r>
              <a:rPr lang="ar-SA" sz="2400" dirty="0" smtClean="0">
                <a:latin typeface="Simplified Arabic" pitchFamily="18" charset="-78"/>
                <a:ea typeface="Times New Roman"/>
                <a:cs typeface="Simplified Arabic" pitchFamily="18" charset="-78"/>
              </a:rPr>
              <a:t> </a:t>
            </a:r>
            <a:r>
              <a:rPr lang="ar-SA" sz="2400" dirty="0">
                <a:latin typeface="Simplified Arabic" pitchFamily="18" charset="-78"/>
                <a:ea typeface="Times New Roman"/>
                <a:cs typeface="Simplified Arabic" pitchFamily="18" charset="-78"/>
              </a:rPr>
              <a:t>كغم </a:t>
            </a:r>
            <a:r>
              <a:rPr lang="ar-IQ" sz="2400" dirty="0" smtClean="0">
                <a:latin typeface="Simplified Arabic" pitchFamily="18" charset="-78"/>
                <a:ea typeface="Times New Roman"/>
                <a:cs typeface="Simplified Arabic" pitchFamily="18" charset="-78"/>
              </a:rPr>
              <a:t>/ </a:t>
            </a:r>
            <a:r>
              <a:rPr lang="ar-SA" sz="2400" dirty="0" smtClean="0">
                <a:latin typeface="Simplified Arabic" pitchFamily="18" charset="-78"/>
                <a:ea typeface="Times New Roman"/>
                <a:cs typeface="Simplified Arabic" pitchFamily="18" charset="-78"/>
              </a:rPr>
              <a:t>دونم </a:t>
            </a:r>
            <a:r>
              <a:rPr lang="ar-SA" sz="2400" dirty="0">
                <a:latin typeface="Simplified Arabic" pitchFamily="18" charset="-78"/>
                <a:ea typeface="Times New Roman"/>
                <a:cs typeface="Simplified Arabic" pitchFamily="18" charset="-78"/>
              </a:rPr>
              <a:t>وسوبر فوسفات بمعدل </a:t>
            </a:r>
            <a:r>
              <a:rPr lang="en-US" sz="2400" dirty="0" smtClean="0">
                <a:latin typeface="Simplified Arabic" pitchFamily="18" charset="-78"/>
                <a:ea typeface="Times New Roman"/>
                <a:cs typeface="Simplified Arabic" pitchFamily="18" charset="-78"/>
              </a:rPr>
              <a:t>12</a:t>
            </a:r>
            <a:r>
              <a:rPr lang="ar-SA" sz="2400" dirty="0" smtClean="0">
                <a:latin typeface="Simplified Arabic" pitchFamily="18" charset="-78"/>
                <a:ea typeface="Times New Roman"/>
                <a:cs typeface="Simplified Arabic" pitchFamily="18" charset="-78"/>
              </a:rPr>
              <a:t>-</a:t>
            </a:r>
            <a:r>
              <a:rPr lang="en-US" sz="2400" dirty="0" smtClean="0">
                <a:latin typeface="Simplified Arabic" pitchFamily="18" charset="-78"/>
                <a:ea typeface="Times New Roman"/>
                <a:cs typeface="Simplified Arabic" pitchFamily="18" charset="-78"/>
              </a:rPr>
              <a:t>15 </a:t>
            </a:r>
            <a:r>
              <a:rPr lang="ar-SA" sz="2400" dirty="0" smtClean="0">
                <a:latin typeface="Simplified Arabic" pitchFamily="18" charset="-78"/>
                <a:ea typeface="Times New Roman"/>
                <a:cs typeface="Simplified Arabic" pitchFamily="18" charset="-78"/>
              </a:rPr>
              <a:t> </a:t>
            </a:r>
            <a:r>
              <a:rPr lang="ar-SA" sz="2400" dirty="0">
                <a:latin typeface="Simplified Arabic" pitchFamily="18" charset="-78"/>
                <a:ea typeface="Times New Roman"/>
                <a:cs typeface="Simplified Arabic" pitchFamily="18" charset="-78"/>
              </a:rPr>
              <a:t>كغم </a:t>
            </a:r>
            <a:r>
              <a:rPr lang="ar-IQ" sz="2400" dirty="0" smtClean="0">
                <a:latin typeface="Simplified Arabic" pitchFamily="18" charset="-78"/>
                <a:ea typeface="Times New Roman"/>
                <a:cs typeface="Simplified Arabic" pitchFamily="18" charset="-78"/>
              </a:rPr>
              <a:t>/ </a:t>
            </a:r>
            <a:r>
              <a:rPr lang="ar-SA" sz="2400" dirty="0" smtClean="0">
                <a:latin typeface="Simplified Arabic" pitchFamily="18" charset="-78"/>
                <a:ea typeface="Times New Roman"/>
                <a:cs typeface="Simplified Arabic" pitchFamily="18" charset="-78"/>
              </a:rPr>
              <a:t>دونم </a:t>
            </a:r>
            <a:r>
              <a:rPr lang="ar-IQ" sz="2400" dirty="0" smtClean="0">
                <a:latin typeface="Simplified Arabic" pitchFamily="18" charset="-78"/>
                <a:ea typeface="Times New Roman"/>
                <a:cs typeface="Simplified Arabic" pitchFamily="18" charset="-78"/>
              </a:rPr>
              <a:t> او </a:t>
            </a:r>
            <a:r>
              <a:rPr lang="en-US" sz="2400" dirty="0" smtClean="0">
                <a:latin typeface="Simplified Arabic" pitchFamily="18" charset="-78"/>
                <a:ea typeface="Times New Roman"/>
                <a:cs typeface="Simplified Arabic" pitchFamily="18" charset="-78"/>
              </a:rPr>
              <a:t>800</a:t>
            </a:r>
            <a:r>
              <a:rPr lang="ar-IQ" sz="2400" dirty="0" smtClean="0">
                <a:latin typeface="Simplified Arabic" pitchFamily="18" charset="-78"/>
                <a:ea typeface="Times New Roman"/>
                <a:cs typeface="Simplified Arabic" pitchFamily="18" charset="-78"/>
              </a:rPr>
              <a:t> كغم سماد بقري او </a:t>
            </a:r>
            <a:r>
              <a:rPr lang="en-US" sz="2400" dirty="0" smtClean="0">
                <a:latin typeface="Simplified Arabic" pitchFamily="18" charset="-78"/>
                <a:ea typeface="Times New Roman"/>
                <a:cs typeface="Simplified Arabic" pitchFamily="18" charset="-78"/>
              </a:rPr>
              <a:t>320</a:t>
            </a:r>
            <a:r>
              <a:rPr lang="ar-IQ" sz="2400" dirty="0" smtClean="0">
                <a:latin typeface="Simplified Arabic" pitchFamily="18" charset="-78"/>
                <a:ea typeface="Times New Roman"/>
                <a:cs typeface="Simplified Arabic" pitchFamily="18" charset="-78"/>
              </a:rPr>
              <a:t> كغم مخلفات دواجن/ دونم</a:t>
            </a:r>
            <a:r>
              <a:rPr lang="ar-SA" sz="2400" dirty="0" smtClean="0">
                <a:latin typeface="Simplified Arabic" pitchFamily="18" charset="-78"/>
                <a:ea typeface="Times New Roman"/>
                <a:cs typeface="Simplified Arabic" pitchFamily="18" charset="-78"/>
              </a:rPr>
              <a:t>.</a:t>
            </a:r>
            <a:endParaRPr lang="en-US" sz="2400" dirty="0">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2209038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136904" cy="3370153"/>
          </a:xfrm>
          <a:prstGeom prst="rect">
            <a:avLst/>
          </a:prstGeom>
        </p:spPr>
        <p:txBody>
          <a:bodyPr wrap="square">
            <a:spAutoFit/>
          </a:bodyPr>
          <a:lstStyle/>
          <a:p>
            <a:pPr algn="just">
              <a:lnSpc>
                <a:spcPct val="150000"/>
              </a:lnSpc>
            </a:pPr>
            <a:r>
              <a:rPr lang="ar-SA" sz="2400" dirty="0">
                <a:latin typeface="Simplified Arabic" pitchFamily="18" charset="-78"/>
                <a:ea typeface="Times New Roman"/>
                <a:cs typeface="Simplified Arabic" pitchFamily="18" charset="-78"/>
              </a:rPr>
              <a:t>● نوع التغذية الإضافية المستخدمة في أحواض الحضانة تعتمد على توفر الغذاء في الأحواض .</a:t>
            </a:r>
            <a:endParaRPr lang="en-US" sz="2400" dirty="0">
              <a:latin typeface="Simplified Arabic" pitchFamily="18" charset="-78"/>
              <a:ea typeface="Calibri"/>
              <a:cs typeface="Simplified Arabic" pitchFamily="18" charset="-78"/>
            </a:endParaRPr>
          </a:p>
          <a:p>
            <a:pPr algn="just">
              <a:lnSpc>
                <a:spcPct val="150000"/>
              </a:lnSpc>
            </a:pPr>
            <a:r>
              <a:rPr lang="ar-SA" sz="2400" dirty="0">
                <a:latin typeface="Simplified Arabic" pitchFamily="18" charset="-78"/>
                <a:ea typeface="Times New Roman"/>
                <a:cs typeface="Simplified Arabic" pitchFamily="18" charset="-78"/>
              </a:rPr>
              <a:t> </a:t>
            </a:r>
            <a:endParaRPr lang="en-US" sz="2400" dirty="0">
              <a:latin typeface="Simplified Arabic" pitchFamily="18" charset="-78"/>
              <a:ea typeface="Calibri"/>
              <a:cs typeface="Simplified Arabic" pitchFamily="18" charset="-78"/>
            </a:endParaRPr>
          </a:p>
          <a:p>
            <a:pPr algn="just">
              <a:lnSpc>
                <a:spcPct val="150000"/>
              </a:lnSpc>
            </a:pPr>
            <a:r>
              <a:rPr lang="ar-SA" sz="2400" dirty="0">
                <a:latin typeface="Simplified Arabic" pitchFamily="18" charset="-78"/>
                <a:ea typeface="Times New Roman"/>
                <a:cs typeface="Simplified Arabic" pitchFamily="18" charset="-78"/>
              </a:rPr>
              <a:t>● من المهم ملاحظة حجم الغذاء المعطى للزريعة والتي يجب ان تكون قابلة للبلع واذا ما كانت أحجام الغذاء كبيرة فان الزريعة سوف تعاني من الجوع حتى لو تم توفير كميات كبيرة من الغذاء . </a:t>
            </a:r>
            <a:endParaRPr lang="en-US" sz="2400" dirty="0">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4307060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3997" y="260648"/>
            <a:ext cx="4434227" cy="461665"/>
          </a:xfrm>
          <a:prstGeom prst="rect">
            <a:avLst/>
          </a:prstGeom>
        </p:spPr>
        <p:txBody>
          <a:bodyPr wrap="none">
            <a:spAutoFit/>
          </a:bodyPr>
          <a:lstStyle/>
          <a:p>
            <a:r>
              <a:rPr lang="en-US" sz="2400" b="1" dirty="0" err="1">
                <a:solidFill>
                  <a:srgbClr val="C00000"/>
                </a:solidFill>
                <a:latin typeface="Times New Roman"/>
                <a:ea typeface="Times New Roman"/>
              </a:rPr>
              <a:t>كيفية</a:t>
            </a:r>
            <a:r>
              <a:rPr lang="en-US" sz="2400" b="1" dirty="0">
                <a:solidFill>
                  <a:srgbClr val="C00000"/>
                </a:solidFill>
                <a:latin typeface="Times New Roman"/>
                <a:ea typeface="Times New Roman"/>
              </a:rPr>
              <a:t>  </a:t>
            </a:r>
            <a:r>
              <a:rPr lang="en-US" sz="2400" b="1" dirty="0" err="1">
                <a:solidFill>
                  <a:srgbClr val="C00000"/>
                </a:solidFill>
                <a:latin typeface="Times New Roman"/>
                <a:ea typeface="Times New Roman"/>
              </a:rPr>
              <a:t>نصب</a:t>
            </a:r>
            <a:r>
              <a:rPr lang="en-US" sz="2400" b="1" dirty="0">
                <a:solidFill>
                  <a:srgbClr val="C00000"/>
                </a:solidFill>
                <a:latin typeface="Times New Roman"/>
                <a:ea typeface="Times New Roman"/>
              </a:rPr>
              <a:t> </a:t>
            </a:r>
            <a:r>
              <a:rPr lang="en-US" sz="2400" b="1" dirty="0" err="1" smtClean="0">
                <a:solidFill>
                  <a:srgbClr val="C00000"/>
                </a:solidFill>
                <a:latin typeface="Times New Roman"/>
                <a:ea typeface="Times New Roman"/>
              </a:rPr>
              <a:t>القفص</a:t>
            </a:r>
            <a:r>
              <a:rPr lang="ar-IQ" sz="2400" b="1" dirty="0" smtClean="0">
                <a:solidFill>
                  <a:srgbClr val="C00000"/>
                </a:solidFill>
                <a:latin typeface="Times New Roman"/>
                <a:ea typeface="Times New Roman"/>
              </a:rPr>
              <a:t>/</a:t>
            </a:r>
            <a:r>
              <a:rPr lang="en-US" sz="2400" b="1" dirty="0" smtClean="0">
                <a:solidFill>
                  <a:srgbClr val="C00000"/>
                </a:solidFill>
                <a:latin typeface="Times New Roman"/>
                <a:ea typeface="Times New Roman"/>
              </a:rPr>
              <a:t>  </a:t>
            </a:r>
            <a:r>
              <a:rPr lang="en-US" sz="2400" b="1" dirty="0" err="1" smtClean="0">
                <a:solidFill>
                  <a:srgbClr val="C00000"/>
                </a:solidFill>
                <a:latin typeface="Times New Roman"/>
                <a:ea typeface="Times New Roman"/>
              </a:rPr>
              <a:t>الهاب</a:t>
            </a:r>
            <a:r>
              <a:rPr lang="ar-IQ" sz="2400" b="1" dirty="0" smtClean="0">
                <a:solidFill>
                  <a:srgbClr val="C00000"/>
                </a:solidFill>
                <a:latin typeface="Times New Roman"/>
                <a:ea typeface="Times New Roman"/>
              </a:rPr>
              <a:t>ان</a:t>
            </a:r>
            <a:r>
              <a:rPr lang="en-US" sz="2400" b="1" dirty="0" smtClean="0">
                <a:solidFill>
                  <a:srgbClr val="C00000"/>
                </a:solidFill>
                <a:latin typeface="Times New Roman"/>
                <a:ea typeface="Times New Roman"/>
              </a:rPr>
              <a:t> </a:t>
            </a:r>
            <a:r>
              <a:rPr lang="en-US" sz="2400" b="1" dirty="0" err="1">
                <a:solidFill>
                  <a:srgbClr val="C00000"/>
                </a:solidFill>
                <a:latin typeface="Times New Roman"/>
                <a:ea typeface="Times New Roman"/>
              </a:rPr>
              <a:t>في</a:t>
            </a:r>
            <a:r>
              <a:rPr lang="en-US" sz="2400" b="1" dirty="0">
                <a:solidFill>
                  <a:srgbClr val="C00000"/>
                </a:solidFill>
                <a:latin typeface="Times New Roman"/>
                <a:ea typeface="Times New Roman"/>
              </a:rPr>
              <a:t> </a:t>
            </a:r>
            <a:r>
              <a:rPr lang="en-US" sz="2400" b="1" dirty="0" err="1">
                <a:solidFill>
                  <a:srgbClr val="C00000"/>
                </a:solidFill>
                <a:latin typeface="Times New Roman"/>
                <a:ea typeface="Times New Roman"/>
              </a:rPr>
              <a:t>الأحواض</a:t>
            </a:r>
            <a:r>
              <a:rPr lang="en-US" sz="2400" b="1" dirty="0">
                <a:solidFill>
                  <a:srgbClr val="C00000"/>
                </a:solidFill>
                <a:latin typeface="Times New Roman"/>
                <a:ea typeface="Times New Roman"/>
              </a:rPr>
              <a:t> </a:t>
            </a:r>
            <a:endParaRPr lang="en-US" sz="2400" dirty="0"/>
          </a:p>
        </p:txBody>
      </p:sp>
      <p:sp>
        <p:nvSpPr>
          <p:cNvPr id="4" name="Rectangle 3"/>
          <p:cNvSpPr/>
          <p:nvPr/>
        </p:nvSpPr>
        <p:spPr>
          <a:xfrm>
            <a:off x="323528" y="882234"/>
            <a:ext cx="8496944" cy="5078313"/>
          </a:xfrm>
          <a:prstGeom prst="rect">
            <a:avLst/>
          </a:prstGeom>
        </p:spPr>
        <p:txBody>
          <a:bodyPr wrap="square">
            <a:spAutoFit/>
          </a:bodyPr>
          <a:lstStyle/>
          <a:p>
            <a:pPr>
              <a:lnSpc>
                <a:spcPct val="150000"/>
              </a:lnSpc>
            </a:pPr>
            <a:r>
              <a:rPr lang="en-US" sz="2400" dirty="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يجب </a:t>
            </a:r>
            <a:r>
              <a:rPr lang="en-US" sz="2400" dirty="0" err="1" smtClean="0">
                <a:latin typeface="Simplified Arabic" pitchFamily="18" charset="-78"/>
                <a:ea typeface="Times New Roman"/>
                <a:cs typeface="Simplified Arabic" pitchFamily="18" charset="-78"/>
              </a:rPr>
              <a:t>تجنب</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الأماكن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التي</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تحتها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أشجار</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أو</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بقايا</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أشجار</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لأن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هذا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سيؤدي</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إلى</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سقوط</a:t>
            </a:r>
            <a:r>
              <a:rPr lang="ar-IQ" sz="2400" dirty="0" smtClean="0">
                <a:latin typeface="Simplified Arabic" pitchFamily="18" charset="-78"/>
                <a:ea typeface="Times New Roman"/>
                <a:cs typeface="Simplified Arabic" pitchFamily="18" charset="-78"/>
              </a:rPr>
              <a:t>ها</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وتحطم</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الهاب</a:t>
            </a:r>
            <a:r>
              <a:rPr lang="ar-IQ" sz="2400" dirty="0" err="1" smtClean="0">
                <a:latin typeface="Simplified Arabic" pitchFamily="18" charset="-78"/>
                <a:ea typeface="Times New Roman"/>
                <a:cs typeface="Simplified Arabic" pitchFamily="18" charset="-78"/>
              </a:rPr>
              <a:t>ان،فضلاً</a:t>
            </a:r>
            <a:r>
              <a:rPr lang="ar-IQ" sz="2400" dirty="0" smtClean="0">
                <a:latin typeface="Simplified Arabic" pitchFamily="18" charset="-78"/>
                <a:ea typeface="Times New Roman"/>
                <a:cs typeface="Simplified Arabic" pitchFamily="18" charset="-78"/>
              </a:rPr>
              <a:t> عن </a:t>
            </a:r>
            <a:r>
              <a:rPr lang="ar-IQ" sz="2400" dirty="0" err="1" smtClean="0">
                <a:latin typeface="Simplified Arabic" pitchFamily="18" charset="-78"/>
                <a:ea typeface="Times New Roman"/>
                <a:cs typeface="Simplified Arabic" pitchFamily="18" charset="-78"/>
              </a:rPr>
              <a:t>تأ</a:t>
            </a:r>
            <a:r>
              <a:rPr lang="en-US" sz="2400" dirty="0" smtClean="0">
                <a:latin typeface="Simplified Arabic" pitchFamily="18" charset="-78"/>
                <a:ea typeface="Times New Roman"/>
                <a:cs typeface="Simplified Arabic" pitchFamily="18" charset="-78"/>
              </a:rPr>
              <a:t>ث</a:t>
            </a:r>
            <a:r>
              <a:rPr lang="ar-IQ" sz="2400" dirty="0" smtClean="0">
                <a:latin typeface="Simplified Arabic" pitchFamily="18" charset="-78"/>
                <a:ea typeface="Times New Roman"/>
                <a:cs typeface="Simplified Arabic" pitchFamily="18" charset="-78"/>
              </a:rPr>
              <a:t>ي</a:t>
            </a:r>
            <a:r>
              <a:rPr lang="en-US" sz="2400" dirty="0" smtClean="0">
                <a:latin typeface="Simplified Arabic" pitchFamily="18" charset="-78"/>
                <a:ea typeface="Times New Roman"/>
                <a:cs typeface="Simplified Arabic" pitchFamily="18" charset="-78"/>
              </a:rPr>
              <a:t>ر</a:t>
            </a:r>
            <a:r>
              <a:rPr lang="ar-IQ" sz="2400" dirty="0" smtClean="0">
                <a:latin typeface="Simplified Arabic" pitchFamily="18" charset="-78"/>
                <a:ea typeface="Times New Roman"/>
                <a:cs typeface="Simplified Arabic" pitchFamily="18" charset="-78"/>
              </a:rPr>
              <a:t>ه</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على</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حركة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المياه</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خلال</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جدران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الهابس</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ويسبب</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مشاكل</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في</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نوعية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المياه</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بسبب</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انسداد</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الشبكة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وتراكم</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المواد</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الغذائية</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غير</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المستهلكة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في</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قاعدة</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الهاب</a:t>
            </a:r>
            <a:r>
              <a:rPr lang="ar-IQ" sz="2400" dirty="0" smtClean="0">
                <a:latin typeface="Simplified Arabic" pitchFamily="18" charset="-78"/>
                <a:ea typeface="Times New Roman"/>
                <a:cs typeface="Simplified Arabic" pitchFamily="18" charset="-78"/>
              </a:rPr>
              <a:t>ان/ </a:t>
            </a:r>
            <a:r>
              <a:rPr lang="en-US" sz="2400" dirty="0" err="1" smtClean="0">
                <a:latin typeface="Simplified Arabic" pitchFamily="18" charset="-78"/>
                <a:ea typeface="Times New Roman"/>
                <a:cs typeface="Simplified Arabic" pitchFamily="18" charset="-78"/>
              </a:rPr>
              <a:t>القفص</a:t>
            </a:r>
            <a:r>
              <a:rPr lang="en-US" sz="2400" dirty="0" smtClean="0">
                <a:latin typeface="Simplified Arabic" pitchFamily="18" charset="-78"/>
                <a:ea typeface="Times New Roman"/>
                <a:cs typeface="Simplified Arabic" pitchFamily="18" charset="-78"/>
              </a:rPr>
              <a:t> </a:t>
            </a:r>
            <a:r>
              <a:rPr lang="en-US" sz="2400" dirty="0">
                <a:latin typeface="Simplified Arabic" pitchFamily="18" charset="-78"/>
                <a:ea typeface="Times New Roman"/>
                <a:cs typeface="Simplified Arabic" pitchFamily="18" charset="-78"/>
              </a:rPr>
              <a:t>.</a:t>
            </a:r>
            <a:endParaRPr lang="en-US" sz="2400" dirty="0">
              <a:latin typeface="Simplified Arabic" pitchFamily="18" charset="-78"/>
              <a:ea typeface="Calibri"/>
              <a:cs typeface="Simplified Arabic" pitchFamily="18" charset="-78"/>
            </a:endParaRPr>
          </a:p>
          <a:p>
            <a:pPr>
              <a:lnSpc>
                <a:spcPct val="150000"/>
              </a:lnSpc>
            </a:pPr>
            <a:r>
              <a:rPr lang="en-US" sz="2400" dirty="0">
                <a:latin typeface="Simplified Arabic" pitchFamily="18" charset="-78"/>
                <a:ea typeface="Times New Roman"/>
                <a:cs typeface="Simplified Arabic" pitchFamily="18" charset="-78"/>
              </a:rPr>
              <a:t/>
            </a:r>
            <a:br>
              <a:rPr lang="en-US" sz="2400" dirty="0">
                <a:latin typeface="Simplified Arabic" pitchFamily="18" charset="-78"/>
                <a:ea typeface="Times New Roman"/>
                <a:cs typeface="Simplified Arabic" pitchFamily="18" charset="-78"/>
              </a:rPr>
            </a:b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يحدد</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موقع</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لنصب</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الهاب</a:t>
            </a:r>
            <a:r>
              <a:rPr lang="ar-IQ" sz="2400" dirty="0" smtClean="0">
                <a:latin typeface="Simplified Arabic" pitchFamily="18" charset="-78"/>
                <a:ea typeface="Times New Roman"/>
                <a:cs typeface="Simplified Arabic" pitchFamily="18" charset="-78"/>
              </a:rPr>
              <a:t>ان/ </a:t>
            </a:r>
            <a:r>
              <a:rPr lang="en-US" sz="2400" dirty="0" err="1">
                <a:solidFill>
                  <a:prstClr val="black"/>
                </a:solidFill>
                <a:latin typeface="Simplified Arabic" pitchFamily="18" charset="-78"/>
                <a:ea typeface="Times New Roman"/>
                <a:cs typeface="Simplified Arabic" pitchFamily="18" charset="-78"/>
              </a:rPr>
              <a:t>القفص</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حيث</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يمكن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أن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يغطس</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وبعمق</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حوالي</a:t>
            </a:r>
            <a:r>
              <a:rPr lang="en-US" sz="2400" dirty="0">
                <a:latin typeface="Simplified Arabic" pitchFamily="18" charset="-78"/>
                <a:ea typeface="Times New Roman"/>
                <a:cs typeface="Simplified Arabic" pitchFamily="18" charset="-78"/>
              </a:rPr>
              <a:t> 60 ٪ </a:t>
            </a:r>
            <a:r>
              <a:rPr lang="en-US" sz="2400" dirty="0" err="1">
                <a:latin typeface="Simplified Arabic" pitchFamily="18" charset="-78"/>
                <a:ea typeface="Times New Roman"/>
                <a:cs typeface="Simplified Arabic" pitchFamily="18" charset="-78"/>
              </a:rPr>
              <a:t>منه</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في</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الماء</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ويجب</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أن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تلامس</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قاعدة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القفص</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قعر</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الحوض</a:t>
            </a:r>
            <a:r>
              <a:rPr lang="en-US" sz="2400" dirty="0">
                <a:latin typeface="Simplified Arabic" pitchFamily="18" charset="-78"/>
                <a:ea typeface="Times New Roman"/>
                <a:cs typeface="Simplified Arabic" pitchFamily="18" charset="-78"/>
              </a:rPr>
              <a:t>  </a:t>
            </a:r>
            <a:r>
              <a:rPr lang="en-US" sz="2400" dirty="0" smtClean="0">
                <a:latin typeface="Simplified Arabic" pitchFamily="18" charset="-78"/>
                <a:ea typeface="Times New Roman"/>
                <a:cs typeface="Simplified Arabic" pitchFamily="18" charset="-78"/>
              </a:rPr>
              <a:t>.</a:t>
            </a:r>
            <a:r>
              <a:rPr lang="en-US" sz="2400" dirty="0">
                <a:latin typeface="Simplified Arabic" pitchFamily="18" charset="-78"/>
                <a:ea typeface="Times New Roman"/>
                <a:cs typeface="Simplified Arabic" pitchFamily="18" charset="-78"/>
              </a:rPr>
              <a:t/>
            </a:r>
            <a:br>
              <a:rPr lang="en-US" sz="2400" dirty="0">
                <a:latin typeface="Simplified Arabic" pitchFamily="18" charset="-78"/>
                <a:ea typeface="Times New Roman"/>
                <a:cs typeface="Simplified Arabic" pitchFamily="18" charset="-78"/>
              </a:rPr>
            </a:b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نصب</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الهاب</a:t>
            </a:r>
            <a:r>
              <a:rPr lang="ar-IQ" sz="2400" dirty="0" smtClean="0">
                <a:latin typeface="Simplified Arabic" pitchFamily="18" charset="-78"/>
                <a:ea typeface="Times New Roman"/>
                <a:cs typeface="Simplified Arabic" pitchFamily="18" charset="-78"/>
              </a:rPr>
              <a:t>ان/ القفص</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قريب</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من</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الضفاف</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ولكن</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بعيد</a:t>
            </a:r>
            <a:r>
              <a:rPr lang="ar-IQ" sz="2400" dirty="0" smtClean="0">
                <a:latin typeface="Simplified Arabic" pitchFamily="18" charset="-78"/>
                <a:ea typeface="Times New Roman"/>
                <a:cs typeface="Simplified Arabic" pitchFamily="18" charset="-78"/>
              </a:rPr>
              <a:t>اً</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عن</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القاع</a:t>
            </a:r>
            <a:r>
              <a:rPr lang="ar-IQ" sz="2400" dirty="0" smtClean="0">
                <a:latin typeface="Simplified Arabic" pitchFamily="18" charset="-78"/>
                <a:ea typeface="Times New Roman"/>
                <a:cs typeface="Simplified Arabic" pitchFamily="18" charset="-78"/>
              </a:rPr>
              <a:t>.</a:t>
            </a:r>
            <a:r>
              <a:rPr lang="en-US"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وإذا</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لزم</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الأمر</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يبنى</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ممر</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أو</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جسر</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خشبي</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بحيث</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يمكن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مراقبة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وملاحظة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وتغذية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الأسماك</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بسهولة</a:t>
            </a:r>
            <a:r>
              <a:rPr lang="ar-IQ" sz="2400" dirty="0" smtClean="0">
                <a:latin typeface="Simplified Arabic" pitchFamily="18" charset="-78"/>
                <a:ea typeface="Times New Roman"/>
                <a:cs typeface="Simplified Arabic" pitchFamily="18" charset="-78"/>
              </a:rPr>
              <a:t>.</a:t>
            </a:r>
            <a:endParaRPr lang="en-US" sz="2400" dirty="0">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811230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260648"/>
            <a:ext cx="8424936" cy="3970318"/>
          </a:xfrm>
          <a:prstGeom prst="rect">
            <a:avLst/>
          </a:prstGeom>
        </p:spPr>
        <p:txBody>
          <a:bodyPr wrap="square">
            <a:spAutoFit/>
          </a:bodyPr>
          <a:lstStyle/>
          <a:p>
            <a:pPr algn="just">
              <a:lnSpc>
                <a:spcPct val="150000"/>
              </a:lnSpc>
            </a:pPr>
            <a:r>
              <a:rPr lang="en-US" sz="2400" dirty="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 و</a:t>
            </a:r>
            <a:r>
              <a:rPr lang="en-US" sz="2400" dirty="0" err="1" smtClean="0">
                <a:latin typeface="Simplified Arabic" pitchFamily="18" charset="-78"/>
                <a:ea typeface="Times New Roman"/>
                <a:cs typeface="Simplified Arabic" pitchFamily="18" charset="-78"/>
              </a:rPr>
              <a:t>ضع</a:t>
            </a:r>
            <a:r>
              <a:rPr lang="en-US"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القفص</a:t>
            </a:r>
            <a:r>
              <a:rPr lang="ar-IQ" sz="2400" dirty="0" smtClean="0">
                <a:latin typeface="Simplified Arabic" pitchFamily="18" charset="-78"/>
                <a:ea typeface="Times New Roman"/>
                <a:cs typeface="Simplified Arabic" pitchFamily="18" charset="-78"/>
              </a:rPr>
              <a:t>/</a:t>
            </a:r>
            <a:r>
              <a:rPr lang="en-US" sz="2400" dirty="0" smtClean="0">
                <a:latin typeface="Simplified Arabic" pitchFamily="18" charset="-78"/>
                <a:ea typeface="Times New Roman"/>
                <a:cs typeface="Simplified Arabic" pitchFamily="18" charset="-78"/>
              </a:rPr>
              <a:t> </a:t>
            </a:r>
            <a:r>
              <a:rPr lang="en-US" sz="2400" dirty="0" err="1" smtClean="0">
                <a:solidFill>
                  <a:prstClr val="black"/>
                </a:solidFill>
                <a:latin typeface="Simplified Arabic" pitchFamily="18" charset="-78"/>
                <a:ea typeface="Times New Roman"/>
                <a:cs typeface="Simplified Arabic" pitchFamily="18" charset="-78"/>
              </a:rPr>
              <a:t>الهاب</a:t>
            </a:r>
            <a:r>
              <a:rPr lang="ar-IQ" sz="2400" dirty="0" smtClean="0">
                <a:solidFill>
                  <a:prstClr val="black"/>
                </a:solidFill>
                <a:latin typeface="Simplified Arabic" pitchFamily="18" charset="-78"/>
                <a:ea typeface="Times New Roman"/>
                <a:cs typeface="Simplified Arabic" pitchFamily="18" charset="-78"/>
              </a:rPr>
              <a:t>ان</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في</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مكان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حيث</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يمكن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حماية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الأسماك</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بصورة</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جيد</a:t>
            </a:r>
            <a:r>
              <a:rPr lang="ar-IQ" sz="2400" dirty="0" smtClean="0">
                <a:latin typeface="Simplified Arabic" pitchFamily="18" charset="-78"/>
                <a:ea typeface="Times New Roman"/>
                <a:cs typeface="Simplified Arabic" pitchFamily="18" charset="-78"/>
              </a:rPr>
              <a:t>ة</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أو</a:t>
            </a:r>
            <a:r>
              <a:rPr lang="en-US" sz="2400" dirty="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عمل </a:t>
            </a:r>
            <a:r>
              <a:rPr lang="en-US" sz="2400" dirty="0" err="1" smtClean="0">
                <a:latin typeface="Simplified Arabic" pitchFamily="18" charset="-78"/>
                <a:ea typeface="Times New Roman"/>
                <a:cs typeface="Simplified Arabic" pitchFamily="18" charset="-78"/>
              </a:rPr>
              <a:t>الهاب</a:t>
            </a:r>
            <a:r>
              <a:rPr lang="ar-IQ" sz="2400" dirty="0" smtClean="0">
                <a:latin typeface="Simplified Arabic" pitchFamily="18" charset="-78"/>
                <a:ea typeface="Times New Roman"/>
                <a:cs typeface="Simplified Arabic" pitchFamily="18" charset="-78"/>
              </a:rPr>
              <a:t>ان/</a:t>
            </a:r>
            <a:r>
              <a:rPr lang="en-US" sz="2400" dirty="0" err="1" smtClean="0">
                <a:latin typeface="Simplified Arabic" pitchFamily="18" charset="-78"/>
                <a:ea typeface="Times New Roman"/>
                <a:cs typeface="Simplified Arabic" pitchFamily="18" charset="-78"/>
              </a:rPr>
              <a:t>القفص</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مع</a:t>
            </a:r>
            <a:r>
              <a:rPr lang="en-US" sz="2400" dirty="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ت</a:t>
            </a:r>
            <a:r>
              <a:rPr lang="en-US" sz="2400" dirty="0" err="1" smtClean="0">
                <a:latin typeface="Simplified Arabic" pitchFamily="18" charset="-78"/>
                <a:ea typeface="Times New Roman"/>
                <a:cs typeface="Simplified Arabic" pitchFamily="18" charset="-78"/>
              </a:rPr>
              <a:t>غط</a:t>
            </a:r>
            <a:r>
              <a:rPr lang="ar-IQ" sz="2400" dirty="0" smtClean="0">
                <a:latin typeface="Simplified Arabic" pitchFamily="18" charset="-78"/>
                <a:ea typeface="Times New Roman"/>
                <a:cs typeface="Simplified Arabic" pitchFamily="18" charset="-78"/>
              </a:rPr>
              <a:t>يته</a:t>
            </a:r>
            <a:r>
              <a:rPr lang="en-US" sz="2400" dirty="0" smtClean="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مع</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ترك</a:t>
            </a:r>
            <a:r>
              <a:rPr lang="en-US" sz="2400" dirty="0">
                <a:latin typeface="Simplified Arabic" pitchFamily="18" charset="-78"/>
                <a:ea typeface="Times New Roman"/>
                <a:cs typeface="Simplified Arabic" pitchFamily="18" charset="-78"/>
              </a:rPr>
              <a:t> </a:t>
            </a:r>
            <a:r>
              <a:rPr lang="en-US" sz="2400" dirty="0" smtClean="0">
                <a:latin typeface="Simplified Arabic" pitchFamily="18" charset="-78"/>
                <a:ea typeface="Times New Roman"/>
                <a:cs typeface="Simplified Arabic" pitchFamily="18" charset="-78"/>
              </a:rPr>
              <a:t>ف</a:t>
            </a:r>
            <a:r>
              <a:rPr lang="ar-IQ" sz="2400" dirty="0" err="1" smtClean="0">
                <a:latin typeface="Simplified Arabic" pitchFamily="18" charset="-78"/>
                <a:ea typeface="Times New Roman"/>
                <a:cs typeface="Simplified Arabic" pitchFamily="18" charset="-78"/>
              </a:rPr>
              <a:t>تحة</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صغيرة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في</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زاوية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واحدة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للتغذية</a:t>
            </a:r>
            <a:r>
              <a:rPr lang="en-US" sz="2400" dirty="0" smtClean="0">
                <a:latin typeface="Simplified Arabic" pitchFamily="18" charset="-78"/>
                <a:ea typeface="Times New Roman"/>
                <a:cs typeface="Simplified Arabic" pitchFamily="18" charset="-78"/>
              </a:rPr>
              <a:t>.</a:t>
            </a:r>
            <a:endParaRPr lang="ar-IQ" sz="2400" dirty="0" smtClean="0">
              <a:latin typeface="Simplified Arabic" pitchFamily="18" charset="-78"/>
              <a:ea typeface="Times New Roman"/>
              <a:cs typeface="Simplified Arabic" pitchFamily="18" charset="-78"/>
            </a:endParaRPr>
          </a:p>
          <a:p>
            <a:pPr marL="342900" indent="-342900">
              <a:lnSpc>
                <a:spcPct val="150000"/>
              </a:lnSpc>
              <a:buFont typeface="Arial" pitchFamily="34" charset="0"/>
              <a:buChar char="•"/>
            </a:pPr>
            <a:r>
              <a:rPr lang="ar-IQ" sz="2400" dirty="0">
                <a:solidFill>
                  <a:prstClr val="black"/>
                </a:solidFill>
                <a:latin typeface="Simplified Arabic" pitchFamily="18" charset="-78"/>
                <a:ea typeface="Times New Roman"/>
                <a:cs typeface="Simplified Arabic" pitchFamily="18" charset="-78"/>
              </a:rPr>
              <a:t>و</a:t>
            </a:r>
            <a:r>
              <a:rPr lang="en-US" sz="2400" dirty="0" err="1">
                <a:solidFill>
                  <a:prstClr val="black"/>
                </a:solidFill>
                <a:latin typeface="Simplified Arabic" pitchFamily="18" charset="-78"/>
                <a:ea typeface="Times New Roman"/>
                <a:cs typeface="Simplified Arabic" pitchFamily="18" charset="-78"/>
              </a:rPr>
              <a:t>ضع</a:t>
            </a:r>
            <a:r>
              <a:rPr lang="en-US" sz="2400" dirty="0">
                <a:solidFill>
                  <a:prstClr val="black"/>
                </a:solidFill>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القفص</a:t>
            </a:r>
            <a:r>
              <a:rPr lang="ar-IQ" sz="2400" dirty="0" smtClean="0">
                <a:latin typeface="Simplified Arabic" pitchFamily="18" charset="-78"/>
                <a:ea typeface="Times New Roman"/>
                <a:cs typeface="Simplified Arabic" pitchFamily="18" charset="-78"/>
              </a:rPr>
              <a:t>/</a:t>
            </a:r>
            <a:r>
              <a:rPr lang="en-US"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الهاب</a:t>
            </a:r>
            <a:r>
              <a:rPr lang="ar-IQ" sz="2400" dirty="0" smtClean="0">
                <a:latin typeface="Simplified Arabic" pitchFamily="18" charset="-78"/>
                <a:ea typeface="Times New Roman"/>
                <a:cs typeface="Simplified Arabic" pitchFamily="18" charset="-78"/>
              </a:rPr>
              <a:t>ان</a:t>
            </a:r>
            <a:r>
              <a:rPr lang="en-US" sz="2400" dirty="0" smtClean="0">
                <a:latin typeface="Simplified Arabic" pitchFamily="18" charset="-78"/>
                <a:ea typeface="Times New Roman"/>
                <a:cs typeface="Simplified Arabic" pitchFamily="18" charset="-78"/>
              </a:rPr>
              <a:t> </a:t>
            </a:r>
            <a:r>
              <a:rPr lang="en-US" sz="2400" dirty="0" err="1">
                <a:solidFill>
                  <a:prstClr val="black"/>
                </a:solidFill>
                <a:latin typeface="Simplified Arabic" pitchFamily="18" charset="-78"/>
                <a:ea typeface="Times New Roman"/>
                <a:cs typeface="Simplified Arabic" pitchFamily="18" charset="-78"/>
              </a:rPr>
              <a:t>في</a:t>
            </a:r>
            <a:r>
              <a:rPr lang="en-US" sz="2400" dirty="0">
                <a:solidFill>
                  <a:prstClr val="black"/>
                </a:solidFill>
                <a:latin typeface="Simplified Arabic" pitchFamily="18" charset="-78"/>
                <a:ea typeface="Times New Roman"/>
                <a:cs typeface="Simplified Arabic" pitchFamily="18" charset="-78"/>
              </a:rPr>
              <a:t> </a:t>
            </a:r>
            <a:r>
              <a:rPr lang="en-US" sz="2400" dirty="0" err="1">
                <a:solidFill>
                  <a:prstClr val="black"/>
                </a:solidFill>
                <a:latin typeface="Simplified Arabic" pitchFamily="18" charset="-78"/>
                <a:ea typeface="Times New Roman"/>
                <a:cs typeface="Simplified Arabic" pitchFamily="18" charset="-78"/>
              </a:rPr>
              <a:t>منطقة</a:t>
            </a:r>
            <a:r>
              <a:rPr lang="en-US" sz="2400" dirty="0">
                <a:solidFill>
                  <a:prstClr val="black"/>
                </a:solidFill>
                <a:latin typeface="Simplified Arabic" pitchFamily="18" charset="-78"/>
                <a:ea typeface="Times New Roman"/>
                <a:cs typeface="Simplified Arabic" pitchFamily="18" charset="-78"/>
              </a:rPr>
              <a:t> </a:t>
            </a:r>
            <a:r>
              <a:rPr lang="ar-IQ" sz="2400" dirty="0">
                <a:solidFill>
                  <a:prstClr val="black"/>
                </a:solidFill>
                <a:latin typeface="Simplified Arabic" pitchFamily="18" charset="-78"/>
                <a:ea typeface="Times New Roman"/>
                <a:cs typeface="Simplified Arabic" pitchFamily="18" charset="-78"/>
              </a:rPr>
              <a:t>ذات </a:t>
            </a:r>
            <a:r>
              <a:rPr lang="en-US" sz="2400" dirty="0" err="1">
                <a:solidFill>
                  <a:prstClr val="black"/>
                </a:solidFill>
                <a:latin typeface="Simplified Arabic" pitchFamily="18" charset="-78"/>
                <a:ea typeface="Times New Roman"/>
                <a:cs typeface="Simplified Arabic" pitchFamily="18" charset="-78"/>
              </a:rPr>
              <a:t>دوران</a:t>
            </a:r>
            <a:r>
              <a:rPr lang="en-US" sz="2400" dirty="0">
                <a:solidFill>
                  <a:prstClr val="black"/>
                </a:solidFill>
                <a:latin typeface="Simplified Arabic" pitchFamily="18" charset="-78"/>
                <a:ea typeface="Times New Roman"/>
                <a:cs typeface="Simplified Arabic" pitchFamily="18" charset="-78"/>
              </a:rPr>
              <a:t>  </a:t>
            </a:r>
            <a:r>
              <a:rPr lang="ar-IQ" sz="2400" dirty="0">
                <a:solidFill>
                  <a:prstClr val="black"/>
                </a:solidFill>
                <a:latin typeface="Simplified Arabic" pitchFamily="18" charset="-78"/>
                <a:ea typeface="Times New Roman"/>
                <a:cs typeface="Simplified Arabic" pitchFamily="18" charset="-78"/>
              </a:rPr>
              <a:t>ماء </a:t>
            </a:r>
            <a:r>
              <a:rPr lang="en-US" sz="2400" dirty="0" err="1">
                <a:solidFill>
                  <a:prstClr val="black"/>
                </a:solidFill>
                <a:latin typeface="Simplified Arabic" pitchFamily="18" charset="-78"/>
                <a:ea typeface="Times New Roman"/>
                <a:cs typeface="Simplified Arabic" pitchFamily="18" charset="-78"/>
              </a:rPr>
              <a:t>جيد</a:t>
            </a:r>
            <a:r>
              <a:rPr lang="en-US" sz="2400" dirty="0">
                <a:solidFill>
                  <a:prstClr val="black"/>
                </a:solidFill>
                <a:latin typeface="Simplified Arabic" pitchFamily="18" charset="-78"/>
                <a:ea typeface="Times New Roman"/>
                <a:cs typeface="Simplified Arabic" pitchFamily="18" charset="-78"/>
              </a:rPr>
              <a:t> </a:t>
            </a:r>
            <a:r>
              <a:rPr lang="ar-IQ" sz="2400" dirty="0">
                <a:solidFill>
                  <a:prstClr val="black"/>
                </a:solidFill>
                <a:latin typeface="Simplified Arabic" pitchFamily="18" charset="-78"/>
                <a:ea typeface="Times New Roman"/>
                <a:cs typeface="Simplified Arabic" pitchFamily="18" charset="-78"/>
              </a:rPr>
              <a:t>لضمان </a:t>
            </a:r>
            <a:r>
              <a:rPr lang="en-US" sz="2400" dirty="0" err="1">
                <a:solidFill>
                  <a:prstClr val="black"/>
                </a:solidFill>
                <a:latin typeface="Simplified Arabic" pitchFamily="18" charset="-78"/>
                <a:ea typeface="Times New Roman"/>
                <a:cs typeface="Simplified Arabic" pitchFamily="18" charset="-78"/>
              </a:rPr>
              <a:t>تغير</a:t>
            </a:r>
            <a:r>
              <a:rPr lang="en-US" sz="2400" dirty="0">
                <a:solidFill>
                  <a:prstClr val="black"/>
                </a:solidFill>
                <a:latin typeface="Simplified Arabic" pitchFamily="18" charset="-78"/>
                <a:ea typeface="Times New Roman"/>
                <a:cs typeface="Simplified Arabic" pitchFamily="18" charset="-78"/>
              </a:rPr>
              <a:t> </a:t>
            </a:r>
            <a:r>
              <a:rPr lang="en-US" sz="2400" dirty="0" err="1">
                <a:solidFill>
                  <a:prstClr val="black"/>
                </a:solidFill>
                <a:latin typeface="Simplified Arabic" pitchFamily="18" charset="-78"/>
                <a:ea typeface="Times New Roman"/>
                <a:cs typeface="Simplified Arabic" pitchFamily="18" charset="-78"/>
              </a:rPr>
              <a:t>المياه</a:t>
            </a:r>
            <a:r>
              <a:rPr lang="en-US" sz="2400" dirty="0">
                <a:solidFill>
                  <a:prstClr val="black"/>
                </a:solidFill>
                <a:latin typeface="Simplified Arabic" pitchFamily="18" charset="-78"/>
                <a:ea typeface="Times New Roman"/>
                <a:cs typeface="Simplified Arabic" pitchFamily="18" charset="-78"/>
              </a:rPr>
              <a:t>  </a:t>
            </a:r>
            <a:r>
              <a:rPr lang="en-US" sz="2400" dirty="0" err="1">
                <a:solidFill>
                  <a:prstClr val="black"/>
                </a:solidFill>
                <a:latin typeface="Simplified Arabic" pitchFamily="18" charset="-78"/>
                <a:ea typeface="Times New Roman"/>
                <a:cs typeface="Simplified Arabic" pitchFamily="18" charset="-78"/>
              </a:rPr>
              <a:t>بصورة</a:t>
            </a:r>
            <a:r>
              <a:rPr lang="en-US" sz="2400" dirty="0">
                <a:solidFill>
                  <a:prstClr val="black"/>
                </a:solidFill>
                <a:latin typeface="Simplified Arabic" pitchFamily="18" charset="-78"/>
                <a:ea typeface="Times New Roman"/>
                <a:cs typeface="Simplified Arabic" pitchFamily="18" charset="-78"/>
              </a:rPr>
              <a:t> </a:t>
            </a:r>
            <a:r>
              <a:rPr lang="ar-IQ" sz="2400" dirty="0">
                <a:solidFill>
                  <a:prstClr val="black"/>
                </a:solidFill>
                <a:latin typeface="Simplified Arabic" pitchFamily="18" charset="-78"/>
                <a:ea typeface="Times New Roman"/>
                <a:cs typeface="Simplified Arabic" pitchFamily="18" charset="-78"/>
              </a:rPr>
              <a:t>مستمرة فيها</a:t>
            </a:r>
            <a:r>
              <a:rPr lang="en-US" sz="2400" dirty="0" smtClean="0">
                <a:solidFill>
                  <a:prstClr val="black"/>
                </a:solidFill>
                <a:latin typeface="Simplified Arabic" pitchFamily="18" charset="-78"/>
                <a:ea typeface="Times New Roman"/>
                <a:cs typeface="Simplified Arabic" pitchFamily="18" charset="-78"/>
              </a:rPr>
              <a:t>.</a:t>
            </a:r>
            <a:endParaRPr lang="ar-IQ" sz="2400" dirty="0">
              <a:latin typeface="Simplified Arabic" pitchFamily="18" charset="-78"/>
              <a:ea typeface="Times New Roman"/>
              <a:cs typeface="Simplified Arabic" pitchFamily="18" charset="-78"/>
            </a:endParaRPr>
          </a:p>
          <a:p>
            <a:pPr marL="342900" indent="-342900">
              <a:lnSpc>
                <a:spcPct val="150000"/>
              </a:lnSpc>
              <a:buFont typeface="Arial" pitchFamily="34" charset="0"/>
              <a:buChar char="•"/>
            </a:pPr>
            <a:r>
              <a:rPr lang="en-US" sz="2400" dirty="0" err="1" smtClean="0">
                <a:latin typeface="Simplified Arabic" pitchFamily="18" charset="-78"/>
                <a:ea typeface="Times New Roman"/>
                <a:cs typeface="Simplified Arabic" pitchFamily="18" charset="-78"/>
              </a:rPr>
              <a:t>توفير</a:t>
            </a:r>
            <a:r>
              <a:rPr lang="en-US"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بعض</a:t>
            </a:r>
            <a:r>
              <a:rPr lang="en-US"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الظل</a:t>
            </a:r>
            <a:r>
              <a:rPr lang="en-US"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لتجنب</a:t>
            </a:r>
            <a:r>
              <a:rPr lang="en-US"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أشعة</a:t>
            </a:r>
            <a:r>
              <a:rPr lang="en-US"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الشمس</a:t>
            </a:r>
            <a:r>
              <a:rPr lang="en-US"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المباشرة</a:t>
            </a:r>
            <a:r>
              <a:rPr lang="en-US"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على</a:t>
            </a:r>
            <a:r>
              <a:rPr lang="en-US"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الأسماك</a:t>
            </a:r>
            <a:r>
              <a:rPr lang="ar-IQ" sz="2400" dirty="0" smtClean="0">
                <a:latin typeface="Simplified Arabic" pitchFamily="18" charset="-78"/>
                <a:ea typeface="Times New Roman"/>
                <a:cs typeface="Simplified Arabic" pitchFamily="18" charset="-78"/>
              </a:rPr>
              <a:t>.</a:t>
            </a:r>
          </a:p>
          <a:p>
            <a:pPr marL="342900" indent="-342900">
              <a:lnSpc>
                <a:spcPct val="150000"/>
              </a:lnSpc>
              <a:buFont typeface="Arial" pitchFamily="34" charset="0"/>
              <a:buChar char="•"/>
            </a:pPr>
            <a:r>
              <a:rPr lang="en-US" sz="2400" dirty="0" err="1">
                <a:latin typeface="Times New Roman"/>
                <a:ea typeface="Times New Roman"/>
              </a:rPr>
              <a:t>معظم</a:t>
            </a:r>
            <a:r>
              <a:rPr lang="en-US" sz="2400" dirty="0">
                <a:latin typeface="Times New Roman"/>
                <a:ea typeface="Times New Roman"/>
              </a:rPr>
              <a:t> </a:t>
            </a:r>
            <a:r>
              <a:rPr lang="en-US" sz="2400" dirty="0" err="1">
                <a:latin typeface="Times New Roman"/>
                <a:ea typeface="Times New Roman"/>
              </a:rPr>
              <a:t>أنواع</a:t>
            </a:r>
            <a:r>
              <a:rPr lang="en-US" sz="2400" dirty="0">
                <a:latin typeface="Times New Roman"/>
                <a:ea typeface="Times New Roman"/>
              </a:rPr>
              <a:t> </a:t>
            </a:r>
            <a:r>
              <a:rPr lang="en-US" sz="2400" dirty="0" err="1">
                <a:latin typeface="Times New Roman"/>
                <a:ea typeface="Times New Roman"/>
              </a:rPr>
              <a:t>الكارب</a:t>
            </a:r>
            <a:r>
              <a:rPr lang="en-US" sz="2400" dirty="0">
                <a:latin typeface="Times New Roman"/>
                <a:ea typeface="Times New Roman"/>
              </a:rPr>
              <a:t> </a:t>
            </a:r>
            <a:r>
              <a:rPr lang="ar-IQ" sz="2400" dirty="0">
                <a:latin typeface="Times New Roman"/>
                <a:ea typeface="Times New Roman"/>
              </a:rPr>
              <a:t>(</a:t>
            </a:r>
            <a:r>
              <a:rPr lang="en-US" sz="2400" dirty="0" err="1" smtClean="0">
                <a:latin typeface="Times New Roman"/>
                <a:ea typeface="Times New Roman"/>
              </a:rPr>
              <a:t>الهندي</a:t>
            </a:r>
            <a:r>
              <a:rPr lang="en-US" sz="2400" dirty="0">
                <a:latin typeface="Times New Roman"/>
                <a:ea typeface="Times New Roman"/>
              </a:rPr>
              <a:t>، </a:t>
            </a:r>
            <a:r>
              <a:rPr lang="en-US" sz="2400" dirty="0" err="1" smtClean="0">
                <a:latin typeface="Times New Roman"/>
                <a:ea typeface="Times New Roman"/>
              </a:rPr>
              <a:t>الاعتيادي</a:t>
            </a:r>
            <a:r>
              <a:rPr lang="ar-IQ" sz="2400" dirty="0" smtClean="0">
                <a:latin typeface="Times New Roman"/>
                <a:ea typeface="Times New Roman"/>
              </a:rPr>
              <a:t>،</a:t>
            </a:r>
            <a:r>
              <a:rPr lang="en-US" sz="2400" dirty="0" smtClean="0">
                <a:latin typeface="Times New Roman"/>
                <a:ea typeface="Times New Roman"/>
              </a:rPr>
              <a:t> </a:t>
            </a:r>
            <a:r>
              <a:rPr lang="en-US" sz="2400" dirty="0" err="1">
                <a:latin typeface="Times New Roman"/>
                <a:ea typeface="Times New Roman"/>
              </a:rPr>
              <a:t>الفضي</a:t>
            </a:r>
            <a:r>
              <a:rPr lang="en-US" sz="2400" dirty="0">
                <a:latin typeface="Times New Roman"/>
                <a:ea typeface="Times New Roman"/>
              </a:rPr>
              <a:t> </a:t>
            </a:r>
            <a:r>
              <a:rPr lang="en-US" sz="2400" dirty="0" err="1" smtClean="0">
                <a:latin typeface="Times New Roman"/>
                <a:ea typeface="Times New Roman"/>
              </a:rPr>
              <a:t>والبلطي</a:t>
            </a:r>
            <a:r>
              <a:rPr lang="ar-IQ" sz="2400" dirty="0" smtClean="0">
                <a:latin typeface="Times New Roman"/>
                <a:ea typeface="Times New Roman"/>
              </a:rPr>
              <a:t>)</a:t>
            </a:r>
            <a:r>
              <a:rPr lang="en-US" sz="2400" dirty="0" smtClean="0">
                <a:latin typeface="Times New Roman"/>
                <a:ea typeface="Times New Roman"/>
              </a:rPr>
              <a:t> </a:t>
            </a:r>
            <a:r>
              <a:rPr lang="en-US" sz="2400" dirty="0" err="1">
                <a:latin typeface="Times New Roman"/>
                <a:ea typeface="Times New Roman"/>
              </a:rPr>
              <a:t>تستجيب</a:t>
            </a:r>
            <a:r>
              <a:rPr lang="en-US" sz="2400" dirty="0">
                <a:latin typeface="Times New Roman"/>
                <a:ea typeface="Times New Roman"/>
              </a:rPr>
              <a:t> </a:t>
            </a:r>
            <a:r>
              <a:rPr lang="en-US" sz="2400" dirty="0" err="1">
                <a:latin typeface="Times New Roman"/>
                <a:ea typeface="Times New Roman"/>
              </a:rPr>
              <a:t>بشكل</a:t>
            </a:r>
            <a:r>
              <a:rPr lang="en-US" sz="2400" dirty="0">
                <a:latin typeface="Times New Roman"/>
                <a:ea typeface="Times New Roman"/>
              </a:rPr>
              <a:t> </a:t>
            </a:r>
            <a:r>
              <a:rPr lang="en-US" sz="2400" dirty="0" err="1">
                <a:latin typeface="Times New Roman"/>
                <a:ea typeface="Times New Roman"/>
              </a:rPr>
              <a:t>جيد</a:t>
            </a:r>
            <a:r>
              <a:rPr lang="en-US" sz="2400" dirty="0">
                <a:latin typeface="Times New Roman"/>
                <a:ea typeface="Times New Roman"/>
              </a:rPr>
              <a:t> </a:t>
            </a:r>
            <a:r>
              <a:rPr lang="en-US" sz="2400" dirty="0" err="1">
                <a:latin typeface="Times New Roman"/>
                <a:ea typeface="Times New Roman"/>
              </a:rPr>
              <a:t>عند</a:t>
            </a:r>
            <a:r>
              <a:rPr lang="en-US" sz="2400" dirty="0">
                <a:latin typeface="Times New Roman"/>
                <a:ea typeface="Times New Roman"/>
              </a:rPr>
              <a:t> </a:t>
            </a:r>
            <a:r>
              <a:rPr lang="en-US" sz="2400" dirty="0" err="1">
                <a:latin typeface="Times New Roman"/>
                <a:ea typeface="Times New Roman"/>
              </a:rPr>
              <a:t>حضانتها</a:t>
            </a:r>
            <a:r>
              <a:rPr lang="en-US" sz="2400" dirty="0">
                <a:latin typeface="Times New Roman"/>
                <a:ea typeface="Times New Roman"/>
              </a:rPr>
              <a:t> </a:t>
            </a:r>
            <a:r>
              <a:rPr lang="en-US" sz="2400" dirty="0" err="1">
                <a:latin typeface="Times New Roman"/>
                <a:ea typeface="Times New Roman"/>
              </a:rPr>
              <a:t>في</a:t>
            </a:r>
            <a:r>
              <a:rPr lang="en-US" sz="2400" dirty="0">
                <a:latin typeface="Times New Roman"/>
                <a:ea typeface="Times New Roman"/>
              </a:rPr>
              <a:t> </a:t>
            </a:r>
            <a:r>
              <a:rPr lang="en-US" sz="2400" dirty="0" err="1" smtClean="0">
                <a:latin typeface="Times New Roman"/>
                <a:ea typeface="Times New Roman"/>
              </a:rPr>
              <a:t>الهاب</a:t>
            </a:r>
            <a:r>
              <a:rPr lang="ar-IQ" sz="2400" dirty="0" smtClean="0">
                <a:latin typeface="Times New Roman"/>
                <a:ea typeface="Times New Roman"/>
              </a:rPr>
              <a:t>انات او الأقفاص</a:t>
            </a:r>
            <a:r>
              <a:rPr lang="en-US" sz="2400" dirty="0" smtClean="0">
                <a:latin typeface="Times New Roman"/>
                <a:ea typeface="Times New Roman"/>
              </a:rPr>
              <a:t> </a:t>
            </a:r>
            <a:r>
              <a:rPr lang="ar-IQ" sz="2400" dirty="0" smtClean="0">
                <a:latin typeface="Times New Roman"/>
                <a:ea typeface="Times New Roman"/>
              </a:rPr>
              <a:t>.</a:t>
            </a:r>
            <a:endParaRPr lang="en-US" sz="2400" dirty="0">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8782943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5617" y="260648"/>
            <a:ext cx="4440639" cy="523220"/>
          </a:xfrm>
          <a:prstGeom prst="rect">
            <a:avLst/>
          </a:prstGeom>
        </p:spPr>
        <p:txBody>
          <a:bodyPr wrap="none">
            <a:spAutoFit/>
          </a:bodyPr>
          <a:lstStyle/>
          <a:p>
            <a:r>
              <a:rPr lang="en-US" sz="2800" b="1" dirty="0" err="1">
                <a:solidFill>
                  <a:srgbClr val="C00000"/>
                </a:solidFill>
                <a:latin typeface="Simplified Arabic" pitchFamily="18" charset="-78"/>
                <a:ea typeface="Times New Roman"/>
                <a:cs typeface="Simplified Arabic" pitchFamily="18" charset="-78"/>
              </a:rPr>
              <a:t>كيف</a:t>
            </a:r>
            <a:r>
              <a:rPr lang="en-US" sz="2800" b="1" dirty="0">
                <a:solidFill>
                  <a:srgbClr val="C00000"/>
                </a:solidFill>
                <a:latin typeface="Simplified Arabic" pitchFamily="18" charset="-78"/>
                <a:ea typeface="Times New Roman"/>
                <a:cs typeface="Simplified Arabic" pitchFamily="18" charset="-78"/>
              </a:rPr>
              <a:t> </a:t>
            </a:r>
            <a:r>
              <a:rPr lang="en-US" sz="2800" b="1" dirty="0" err="1">
                <a:solidFill>
                  <a:srgbClr val="C00000"/>
                </a:solidFill>
                <a:latin typeface="Simplified Arabic" pitchFamily="18" charset="-78"/>
                <a:ea typeface="Times New Roman"/>
                <a:cs typeface="Simplified Arabic" pitchFamily="18" charset="-78"/>
              </a:rPr>
              <a:t>نحول</a:t>
            </a:r>
            <a:r>
              <a:rPr lang="en-US" sz="2800" b="1" dirty="0">
                <a:solidFill>
                  <a:srgbClr val="C00000"/>
                </a:solidFill>
                <a:latin typeface="Simplified Arabic" pitchFamily="18" charset="-78"/>
                <a:ea typeface="Times New Roman"/>
                <a:cs typeface="Simplified Arabic" pitchFamily="18" charset="-78"/>
              </a:rPr>
              <a:t>  </a:t>
            </a:r>
            <a:r>
              <a:rPr lang="en-US" sz="2800" b="1" dirty="0" err="1" smtClean="0">
                <a:solidFill>
                  <a:srgbClr val="C00000"/>
                </a:solidFill>
                <a:latin typeface="Simplified Arabic" pitchFamily="18" charset="-78"/>
                <a:ea typeface="Times New Roman"/>
                <a:cs typeface="Simplified Arabic" pitchFamily="18" charset="-78"/>
              </a:rPr>
              <a:t>الهاب</a:t>
            </a:r>
            <a:r>
              <a:rPr lang="ar-IQ" sz="2800" b="1" dirty="0" smtClean="0">
                <a:solidFill>
                  <a:srgbClr val="C00000"/>
                </a:solidFill>
                <a:latin typeface="Simplified Arabic" pitchFamily="18" charset="-78"/>
                <a:ea typeface="Times New Roman"/>
                <a:cs typeface="Simplified Arabic" pitchFamily="18" charset="-78"/>
              </a:rPr>
              <a:t>ان</a:t>
            </a:r>
            <a:r>
              <a:rPr lang="en-US" sz="2800" b="1" dirty="0" smtClean="0">
                <a:solidFill>
                  <a:srgbClr val="C00000"/>
                </a:solidFill>
                <a:latin typeface="Simplified Arabic" pitchFamily="18" charset="-78"/>
                <a:ea typeface="Times New Roman"/>
                <a:cs typeface="Simplified Arabic" pitchFamily="18" charset="-78"/>
              </a:rPr>
              <a:t>  </a:t>
            </a:r>
            <a:r>
              <a:rPr lang="en-US" sz="2800" b="1" dirty="0" err="1">
                <a:solidFill>
                  <a:srgbClr val="C00000"/>
                </a:solidFill>
                <a:latin typeface="Simplified Arabic" pitchFamily="18" charset="-78"/>
                <a:ea typeface="Times New Roman"/>
                <a:cs typeface="Simplified Arabic" pitchFamily="18" charset="-78"/>
              </a:rPr>
              <a:t>لتربية</a:t>
            </a:r>
            <a:r>
              <a:rPr lang="en-US" sz="2800" b="1" dirty="0">
                <a:solidFill>
                  <a:srgbClr val="C00000"/>
                </a:solidFill>
                <a:latin typeface="Simplified Arabic" pitchFamily="18" charset="-78"/>
                <a:ea typeface="Times New Roman"/>
                <a:cs typeface="Simplified Arabic" pitchFamily="18" charset="-78"/>
              </a:rPr>
              <a:t>  </a:t>
            </a:r>
            <a:r>
              <a:rPr lang="en-US" sz="2800" b="1" dirty="0" err="1">
                <a:solidFill>
                  <a:srgbClr val="C00000"/>
                </a:solidFill>
                <a:latin typeface="Simplified Arabic" pitchFamily="18" charset="-78"/>
                <a:ea typeface="Times New Roman"/>
                <a:cs typeface="Simplified Arabic" pitchFamily="18" charset="-78"/>
              </a:rPr>
              <a:t>الزريعة</a:t>
            </a:r>
            <a:r>
              <a:rPr lang="en-US" sz="2800" b="1" dirty="0">
                <a:solidFill>
                  <a:srgbClr val="C00000"/>
                </a:solidFill>
                <a:latin typeface="Simplified Arabic" pitchFamily="18" charset="-78"/>
                <a:ea typeface="Times New Roman"/>
                <a:cs typeface="Simplified Arabic" pitchFamily="18" charset="-78"/>
              </a:rPr>
              <a:t> </a:t>
            </a:r>
            <a:endParaRPr lang="en-US" sz="2800" dirty="0">
              <a:latin typeface="Simplified Arabic" pitchFamily="18" charset="-78"/>
              <a:cs typeface="Simplified Arabic" pitchFamily="18" charset="-78"/>
            </a:endParaRPr>
          </a:p>
        </p:txBody>
      </p:sp>
      <p:sp>
        <p:nvSpPr>
          <p:cNvPr id="4" name="Rectangle 3"/>
          <p:cNvSpPr/>
          <p:nvPr/>
        </p:nvSpPr>
        <p:spPr>
          <a:xfrm>
            <a:off x="251520" y="1031825"/>
            <a:ext cx="8568952" cy="5078313"/>
          </a:xfrm>
          <a:prstGeom prst="rect">
            <a:avLst/>
          </a:prstGeom>
        </p:spPr>
        <p:txBody>
          <a:bodyPr wrap="square">
            <a:spAutoFit/>
          </a:bodyPr>
          <a:lstStyle/>
          <a:p>
            <a:pPr>
              <a:lnSpc>
                <a:spcPct val="150000"/>
              </a:lnSpc>
            </a:pPr>
            <a:r>
              <a:rPr lang="ar-IQ" sz="2400" dirty="0">
                <a:latin typeface="Simplified Arabic" pitchFamily="18" charset="-78"/>
                <a:cs typeface="Simplified Arabic" pitchFamily="18" charset="-78"/>
              </a:rPr>
              <a:t>• يجب تغذية </a:t>
            </a:r>
            <a:r>
              <a:rPr lang="ar-IQ" sz="2400" dirty="0" smtClean="0">
                <a:latin typeface="Simplified Arabic" pitchFamily="18" charset="-78"/>
                <a:cs typeface="Simplified Arabic" pitchFamily="18" charset="-78"/>
              </a:rPr>
              <a:t>اليرقات/الزريعة </a:t>
            </a:r>
            <a:r>
              <a:rPr lang="ar-IQ" sz="2400" dirty="0">
                <a:latin typeface="Simplified Arabic" pitchFamily="18" charset="-78"/>
                <a:cs typeface="Simplified Arabic" pitchFamily="18" charset="-78"/>
              </a:rPr>
              <a:t>التي تتم حضانتها في </a:t>
            </a:r>
            <a:r>
              <a:rPr lang="ar-IQ" sz="2400" dirty="0" smtClean="0">
                <a:latin typeface="Simplified Arabic" pitchFamily="18" charset="-78"/>
                <a:cs typeface="Simplified Arabic" pitchFamily="18" charset="-78"/>
              </a:rPr>
              <a:t>الهابان لعدم </a:t>
            </a:r>
            <a:r>
              <a:rPr lang="ar-IQ" sz="2400" dirty="0">
                <a:latin typeface="Simplified Arabic" pitchFamily="18" charset="-78"/>
                <a:cs typeface="Simplified Arabic" pitchFamily="18" charset="-78"/>
              </a:rPr>
              <a:t>توفر الغذاء الطبيعي </a:t>
            </a:r>
            <a:r>
              <a:rPr lang="ar-IQ" sz="2400" dirty="0" smtClean="0">
                <a:latin typeface="Simplified Arabic" pitchFamily="18" charset="-78"/>
                <a:cs typeface="Simplified Arabic" pitchFamily="18" charset="-78"/>
              </a:rPr>
              <a:t>فيه، </a:t>
            </a:r>
            <a:r>
              <a:rPr lang="ar-IQ" sz="2400" dirty="0" err="1" smtClean="0">
                <a:latin typeface="Simplified Arabic" pitchFamily="18" charset="-78"/>
                <a:cs typeface="Simplified Arabic" pitchFamily="18" charset="-78"/>
              </a:rPr>
              <a:t>وتبداء</a:t>
            </a:r>
            <a:r>
              <a:rPr lang="ar-IQ" sz="2400" dirty="0" smtClean="0">
                <a:latin typeface="Simplified Arabic" pitchFamily="18" charset="-78"/>
                <a:cs typeface="Simplified Arabic" pitchFamily="18" charset="-78"/>
              </a:rPr>
              <a:t> </a:t>
            </a:r>
            <a:r>
              <a:rPr lang="ar-IQ" sz="2400" dirty="0">
                <a:latin typeface="Simplified Arabic" pitchFamily="18" charset="-78"/>
                <a:cs typeface="Simplified Arabic" pitchFamily="18" charset="-78"/>
              </a:rPr>
              <a:t>عملية التغذية بعد </a:t>
            </a:r>
            <a:r>
              <a:rPr lang="en-US" sz="2400" dirty="0" smtClean="0">
                <a:latin typeface="Simplified Arabic" pitchFamily="18" charset="-78"/>
                <a:cs typeface="Simplified Arabic" pitchFamily="18" charset="-78"/>
              </a:rPr>
              <a:t>2</a:t>
            </a:r>
            <a:r>
              <a:rPr lang="ar-IQ" sz="2400" dirty="0" smtClean="0">
                <a:latin typeface="Simplified Arabic" pitchFamily="18" charset="-78"/>
                <a:cs typeface="Simplified Arabic" pitchFamily="18" charset="-78"/>
              </a:rPr>
              <a:t>-</a:t>
            </a:r>
            <a:r>
              <a:rPr lang="en-US" sz="2400" dirty="0" smtClean="0">
                <a:latin typeface="Simplified Arabic" pitchFamily="18" charset="-78"/>
                <a:cs typeface="Simplified Arabic" pitchFamily="18" charset="-78"/>
              </a:rPr>
              <a:t>3</a:t>
            </a:r>
            <a:r>
              <a:rPr lang="ar-IQ" sz="2400" dirty="0" smtClean="0">
                <a:latin typeface="Simplified Arabic" pitchFamily="18" charset="-78"/>
                <a:cs typeface="Simplified Arabic" pitchFamily="18" charset="-78"/>
              </a:rPr>
              <a:t> أيام </a:t>
            </a:r>
            <a:r>
              <a:rPr lang="ar-IQ" sz="2400" dirty="0">
                <a:latin typeface="Simplified Arabic" pitchFamily="18" charset="-78"/>
                <a:cs typeface="Simplified Arabic" pitchFamily="18" charset="-78"/>
              </a:rPr>
              <a:t>من  </a:t>
            </a:r>
            <a:r>
              <a:rPr lang="ar-IQ" sz="2400" dirty="0" smtClean="0">
                <a:latin typeface="Simplified Arabic" pitchFamily="18" charset="-78"/>
                <a:cs typeface="Simplified Arabic" pitchFamily="18" charset="-78"/>
              </a:rPr>
              <a:t>التفقيس. </a:t>
            </a:r>
            <a:r>
              <a:rPr lang="ar-IQ" sz="2400" dirty="0">
                <a:latin typeface="Simplified Arabic" pitchFamily="18" charset="-78"/>
                <a:cs typeface="Simplified Arabic" pitchFamily="18" charset="-78"/>
              </a:rPr>
              <a:t>حيث تتغذى اليرقات قبل هذه الفترة على محتويات كيس </a:t>
            </a:r>
            <a:r>
              <a:rPr lang="ar-IQ" sz="2400" dirty="0" smtClean="0">
                <a:latin typeface="Simplified Arabic" pitchFamily="18" charset="-78"/>
                <a:cs typeface="Simplified Arabic" pitchFamily="18" charset="-78"/>
              </a:rPr>
              <a:t>المح.</a:t>
            </a:r>
            <a:endParaRPr lang="ar-IQ" sz="2400" dirty="0">
              <a:latin typeface="Simplified Arabic" pitchFamily="18" charset="-78"/>
              <a:cs typeface="Simplified Arabic" pitchFamily="18" charset="-78"/>
            </a:endParaRPr>
          </a:p>
          <a:p>
            <a:pPr>
              <a:lnSpc>
                <a:spcPct val="150000"/>
              </a:lnSpc>
            </a:pPr>
            <a:r>
              <a:rPr lang="ar-IQ" sz="2400" dirty="0">
                <a:latin typeface="Simplified Arabic" pitchFamily="18" charset="-78"/>
                <a:cs typeface="Simplified Arabic" pitchFamily="18" charset="-78"/>
              </a:rPr>
              <a:t>• بعد أن تنمو الزريعة تكون جاهزة للنقل إلى الأحواض الترابية أو  </a:t>
            </a:r>
            <a:r>
              <a:rPr lang="ar-IQ" sz="2400" dirty="0" err="1">
                <a:latin typeface="Simplified Arabic" pitchFamily="18" charset="-78"/>
                <a:cs typeface="Simplified Arabic" pitchFamily="18" charset="-78"/>
              </a:rPr>
              <a:t>ألأقفاص</a:t>
            </a:r>
            <a:r>
              <a:rPr lang="ar-IQ" sz="2400" dirty="0">
                <a:latin typeface="Simplified Arabic" pitchFamily="18" charset="-78"/>
                <a:cs typeface="Simplified Arabic" pitchFamily="18" charset="-78"/>
              </a:rPr>
              <a:t> الكبيرة ذات الشباك الملائمة </a:t>
            </a:r>
            <a:r>
              <a:rPr lang="ar-IQ" sz="2400" dirty="0" smtClean="0">
                <a:latin typeface="Simplified Arabic" pitchFamily="18" charset="-78"/>
                <a:cs typeface="Simplified Arabic" pitchFamily="18" charset="-78"/>
              </a:rPr>
              <a:t>.</a:t>
            </a:r>
            <a:endParaRPr lang="ar-IQ" sz="2400" dirty="0">
              <a:latin typeface="Simplified Arabic" pitchFamily="18" charset="-78"/>
              <a:cs typeface="Simplified Arabic" pitchFamily="18" charset="-78"/>
            </a:endParaRPr>
          </a:p>
          <a:p>
            <a:pPr>
              <a:lnSpc>
                <a:spcPct val="150000"/>
              </a:lnSpc>
            </a:pPr>
            <a:r>
              <a:rPr lang="ar-IQ" sz="2400" dirty="0">
                <a:latin typeface="Simplified Arabic" pitchFamily="18" charset="-78"/>
                <a:cs typeface="Simplified Arabic" pitchFamily="18" charset="-78"/>
              </a:rPr>
              <a:t>• </a:t>
            </a:r>
            <a:r>
              <a:rPr lang="ar-IQ" sz="2400" dirty="0" smtClean="0">
                <a:latin typeface="Simplified Arabic" pitchFamily="18" charset="-78"/>
                <a:cs typeface="Simplified Arabic" pitchFamily="18" charset="-78"/>
              </a:rPr>
              <a:t>يمكن </a:t>
            </a:r>
            <a:r>
              <a:rPr lang="ar-IQ" sz="2400" dirty="0">
                <a:latin typeface="Simplified Arabic" pitchFamily="18" charset="-78"/>
                <a:cs typeface="Simplified Arabic" pitchFamily="18" charset="-78"/>
              </a:rPr>
              <a:t>إجراء التبادل المائي داخل </a:t>
            </a:r>
            <a:r>
              <a:rPr lang="ar-IQ" sz="2400" dirty="0" smtClean="0">
                <a:latin typeface="Simplified Arabic" pitchFamily="18" charset="-78"/>
                <a:cs typeface="Simplified Arabic" pitchFamily="18" charset="-78"/>
              </a:rPr>
              <a:t>الهابان/ القفص لرفع نسبة الأوكسجين</a:t>
            </a:r>
            <a:r>
              <a:rPr lang="en-US" sz="2400" dirty="0" smtClean="0">
                <a:latin typeface="Simplified Arabic" pitchFamily="18" charset="-78"/>
                <a:cs typeface="Simplified Arabic" pitchFamily="18" charset="-78"/>
              </a:rPr>
              <a:t> </a:t>
            </a:r>
            <a:r>
              <a:rPr lang="ar-IQ" sz="2400" dirty="0" smtClean="0">
                <a:latin typeface="Simplified Arabic" pitchFamily="18" charset="-78"/>
                <a:cs typeface="Simplified Arabic" pitchFamily="18" charset="-78"/>
              </a:rPr>
              <a:t> كما يمكن </a:t>
            </a:r>
            <a:r>
              <a:rPr lang="en-US" sz="2400" dirty="0" err="1">
                <a:solidFill>
                  <a:prstClr val="black"/>
                </a:solidFill>
                <a:latin typeface="Simplified Arabic" pitchFamily="18" charset="-78"/>
                <a:ea typeface="Times New Roman"/>
                <a:cs typeface="Simplified Arabic" pitchFamily="18" charset="-78"/>
              </a:rPr>
              <a:t>استخدام</a:t>
            </a:r>
            <a:r>
              <a:rPr lang="en-US" sz="2400" dirty="0">
                <a:solidFill>
                  <a:prstClr val="black"/>
                </a:solidFill>
                <a:latin typeface="Simplified Arabic" pitchFamily="18" charset="-78"/>
                <a:ea typeface="Times New Roman"/>
                <a:cs typeface="Simplified Arabic" pitchFamily="18" charset="-78"/>
              </a:rPr>
              <a:t> </a:t>
            </a:r>
            <a:r>
              <a:rPr lang="en-US" sz="2400" dirty="0" err="1">
                <a:solidFill>
                  <a:prstClr val="black"/>
                </a:solidFill>
                <a:latin typeface="Simplified Arabic" pitchFamily="18" charset="-78"/>
                <a:ea typeface="Times New Roman"/>
                <a:cs typeface="Simplified Arabic" pitchFamily="18" charset="-78"/>
              </a:rPr>
              <a:t>مضخة</a:t>
            </a:r>
            <a:r>
              <a:rPr lang="en-US" sz="2400" dirty="0">
                <a:solidFill>
                  <a:prstClr val="black"/>
                </a:solidFill>
                <a:latin typeface="Simplified Arabic" pitchFamily="18" charset="-78"/>
                <a:ea typeface="Times New Roman"/>
                <a:cs typeface="Simplified Arabic" pitchFamily="18" charset="-78"/>
              </a:rPr>
              <a:t> </a:t>
            </a:r>
            <a:r>
              <a:rPr lang="en-US" sz="2400" dirty="0" err="1">
                <a:solidFill>
                  <a:prstClr val="black"/>
                </a:solidFill>
                <a:latin typeface="Simplified Arabic" pitchFamily="18" charset="-78"/>
                <a:ea typeface="Times New Roman"/>
                <a:cs typeface="Simplified Arabic" pitchFamily="18" charset="-78"/>
              </a:rPr>
              <a:t>الهواء</a:t>
            </a:r>
            <a:r>
              <a:rPr lang="en-US" sz="2400" dirty="0">
                <a:solidFill>
                  <a:prstClr val="black"/>
                </a:solidFill>
                <a:latin typeface="Simplified Arabic" pitchFamily="18" charset="-78"/>
                <a:ea typeface="Times New Roman"/>
                <a:cs typeface="Simplified Arabic" pitchFamily="18" charset="-78"/>
              </a:rPr>
              <a:t> </a:t>
            </a:r>
            <a:r>
              <a:rPr lang="en-US" sz="2400" dirty="0" err="1">
                <a:solidFill>
                  <a:prstClr val="black"/>
                </a:solidFill>
                <a:latin typeface="Simplified Arabic" pitchFamily="18" charset="-78"/>
                <a:ea typeface="Times New Roman"/>
                <a:cs typeface="Simplified Arabic" pitchFamily="18" charset="-78"/>
              </a:rPr>
              <a:t>أو</a:t>
            </a:r>
            <a:r>
              <a:rPr lang="en-US" sz="2400" dirty="0">
                <a:solidFill>
                  <a:prstClr val="black"/>
                </a:solidFill>
                <a:latin typeface="Simplified Arabic" pitchFamily="18" charset="-78"/>
                <a:ea typeface="Times New Roman"/>
                <a:cs typeface="Simplified Arabic" pitchFamily="18" charset="-78"/>
              </a:rPr>
              <a:t> </a:t>
            </a:r>
            <a:r>
              <a:rPr lang="en-US" sz="2400" dirty="0" err="1">
                <a:solidFill>
                  <a:prstClr val="black"/>
                </a:solidFill>
                <a:latin typeface="Simplified Arabic" pitchFamily="18" charset="-78"/>
                <a:ea typeface="Times New Roman"/>
                <a:cs typeface="Simplified Arabic" pitchFamily="18" charset="-78"/>
              </a:rPr>
              <a:t>رش</a:t>
            </a:r>
            <a:r>
              <a:rPr lang="en-US" sz="2400" dirty="0">
                <a:solidFill>
                  <a:prstClr val="black"/>
                </a:solidFill>
                <a:latin typeface="Simplified Arabic" pitchFamily="18" charset="-78"/>
                <a:ea typeface="Times New Roman"/>
                <a:cs typeface="Simplified Arabic" pitchFamily="18" charset="-78"/>
              </a:rPr>
              <a:t> </a:t>
            </a:r>
            <a:r>
              <a:rPr lang="en-US" sz="2400" dirty="0" err="1">
                <a:solidFill>
                  <a:prstClr val="black"/>
                </a:solidFill>
                <a:latin typeface="Simplified Arabic" pitchFamily="18" charset="-78"/>
                <a:ea typeface="Times New Roman"/>
                <a:cs typeface="Simplified Arabic" pitchFamily="18" charset="-78"/>
              </a:rPr>
              <a:t>المياه</a:t>
            </a:r>
            <a:r>
              <a:rPr lang="en-US" sz="2400" dirty="0">
                <a:solidFill>
                  <a:prstClr val="black"/>
                </a:solidFill>
                <a:latin typeface="Simplified Arabic" pitchFamily="18" charset="-78"/>
                <a:ea typeface="Times New Roman"/>
                <a:cs typeface="Simplified Arabic" pitchFamily="18" charset="-78"/>
              </a:rPr>
              <a:t>  </a:t>
            </a:r>
            <a:r>
              <a:rPr lang="en-US" sz="2400" dirty="0" err="1" smtClean="0">
                <a:solidFill>
                  <a:prstClr val="black"/>
                </a:solidFill>
                <a:latin typeface="Simplified Arabic" pitchFamily="18" charset="-78"/>
                <a:ea typeface="Times New Roman"/>
                <a:cs typeface="Simplified Arabic" pitchFamily="18" charset="-78"/>
              </a:rPr>
              <a:t>في</a:t>
            </a:r>
            <a:r>
              <a:rPr lang="ar-IQ" sz="2400" dirty="0" smtClean="0">
                <a:solidFill>
                  <a:prstClr val="black"/>
                </a:solidFill>
                <a:latin typeface="Simplified Arabic" pitchFamily="18" charset="-78"/>
                <a:ea typeface="Times New Roman"/>
                <a:cs typeface="Simplified Arabic" pitchFamily="18" charset="-78"/>
              </a:rPr>
              <a:t>هما</a:t>
            </a:r>
            <a:r>
              <a:rPr lang="en-US" sz="2400" dirty="0" smtClean="0">
                <a:solidFill>
                  <a:prstClr val="black"/>
                </a:solidFill>
                <a:latin typeface="Simplified Arabic" pitchFamily="18" charset="-78"/>
                <a:ea typeface="Times New Roman"/>
                <a:cs typeface="Simplified Arabic" pitchFamily="18" charset="-78"/>
              </a:rPr>
              <a:t> </a:t>
            </a:r>
            <a:r>
              <a:rPr lang="ar-IQ" sz="2400" dirty="0" smtClean="0">
                <a:solidFill>
                  <a:prstClr val="black"/>
                </a:solidFill>
                <a:latin typeface="Simplified Arabic" pitchFamily="18" charset="-78"/>
                <a:ea typeface="Times New Roman"/>
                <a:cs typeface="Simplified Arabic" pitchFamily="18" charset="-78"/>
              </a:rPr>
              <a:t>لنفس الغرض</a:t>
            </a:r>
            <a:r>
              <a:rPr lang="ar-IQ" sz="2400" dirty="0" smtClean="0">
                <a:latin typeface="Simplified Arabic" pitchFamily="18" charset="-78"/>
                <a:cs typeface="Simplified Arabic" pitchFamily="18" charset="-78"/>
              </a:rPr>
              <a:t>.</a:t>
            </a:r>
            <a:endParaRPr lang="ar-IQ" sz="2400" dirty="0">
              <a:latin typeface="Simplified Arabic" pitchFamily="18" charset="-78"/>
              <a:cs typeface="Simplified Arabic" pitchFamily="18" charset="-78"/>
            </a:endParaRPr>
          </a:p>
          <a:p>
            <a:pPr>
              <a:lnSpc>
                <a:spcPct val="150000"/>
              </a:lnSpc>
            </a:pPr>
            <a:r>
              <a:rPr lang="ar-IQ" sz="2400" dirty="0">
                <a:latin typeface="Simplified Arabic" pitchFamily="18" charset="-78"/>
                <a:cs typeface="Simplified Arabic" pitchFamily="18" charset="-78"/>
              </a:rPr>
              <a:t>• </a:t>
            </a:r>
            <a:r>
              <a:rPr lang="ar-IQ" sz="2400" dirty="0" smtClean="0">
                <a:latin typeface="Simplified Arabic" pitchFamily="18" charset="-78"/>
                <a:cs typeface="Simplified Arabic" pitchFamily="18" charset="-78"/>
              </a:rPr>
              <a:t>يجب </a:t>
            </a:r>
            <a:r>
              <a:rPr lang="ar-IQ" sz="2400" dirty="0">
                <a:latin typeface="Simplified Arabic" pitchFamily="18" charset="-78"/>
                <a:cs typeface="Simplified Arabic" pitchFamily="18" charset="-78"/>
              </a:rPr>
              <a:t>غسل </a:t>
            </a:r>
            <a:r>
              <a:rPr lang="ar-IQ" sz="2400" dirty="0" err="1" smtClean="0">
                <a:latin typeface="Simplified Arabic" pitchFamily="18" charset="-78"/>
                <a:cs typeface="Simplified Arabic" pitchFamily="18" charset="-78"/>
              </a:rPr>
              <a:t>الهابانات</a:t>
            </a:r>
            <a:r>
              <a:rPr lang="ar-IQ" sz="2400" dirty="0" smtClean="0">
                <a:latin typeface="Simplified Arabic" pitchFamily="18" charset="-78"/>
                <a:cs typeface="Simplified Arabic" pitchFamily="18" charset="-78"/>
              </a:rPr>
              <a:t>/ الأقفاص وتبديل </a:t>
            </a:r>
            <a:r>
              <a:rPr lang="ar-IQ" sz="2400" dirty="0">
                <a:latin typeface="Simplified Arabic" pitchFamily="18" charset="-78"/>
                <a:cs typeface="Simplified Arabic" pitchFamily="18" charset="-78"/>
              </a:rPr>
              <a:t>الماء للتخلص من </a:t>
            </a:r>
            <a:r>
              <a:rPr lang="ar-IQ" sz="2400" dirty="0">
                <a:solidFill>
                  <a:prstClr val="black"/>
                </a:solidFill>
                <a:latin typeface="Simplified Arabic" pitchFamily="18" charset="-78"/>
                <a:cs typeface="Simplified Arabic" pitchFamily="18" charset="-78"/>
              </a:rPr>
              <a:t>غير المأكول </a:t>
            </a:r>
            <a:r>
              <a:rPr lang="ar-IQ" sz="2400" dirty="0" smtClean="0">
                <a:solidFill>
                  <a:prstClr val="black"/>
                </a:solidFill>
                <a:latin typeface="Simplified Arabic" pitchFamily="18" charset="-78"/>
                <a:cs typeface="Simplified Arabic" pitchFamily="18" charset="-78"/>
              </a:rPr>
              <a:t>فيهما والذي عند بقاءه سوف </a:t>
            </a:r>
            <a:r>
              <a:rPr lang="ar-IQ" sz="2400" dirty="0">
                <a:solidFill>
                  <a:prstClr val="black"/>
                </a:solidFill>
                <a:latin typeface="Simplified Arabic" pitchFamily="18" charset="-78"/>
                <a:cs typeface="Simplified Arabic" pitchFamily="18" charset="-78"/>
              </a:rPr>
              <a:t>يتحلل </a:t>
            </a:r>
            <a:r>
              <a:rPr lang="ar-IQ" sz="2400" dirty="0" smtClean="0">
                <a:solidFill>
                  <a:prstClr val="black"/>
                </a:solidFill>
                <a:latin typeface="Simplified Arabic" pitchFamily="18" charset="-78"/>
                <a:cs typeface="Simplified Arabic" pitchFamily="18" charset="-78"/>
              </a:rPr>
              <a:t>ويكون </a:t>
            </a:r>
            <a:r>
              <a:rPr lang="ar-IQ" sz="2400" dirty="0" smtClean="0">
                <a:latin typeface="Simplified Arabic" pitchFamily="18" charset="-78"/>
                <a:cs typeface="Simplified Arabic" pitchFamily="18" charset="-78"/>
              </a:rPr>
              <a:t>الترسبات </a:t>
            </a:r>
            <a:r>
              <a:rPr lang="ar-IQ" sz="2400" dirty="0">
                <a:latin typeface="Simplified Arabic" pitchFamily="18" charset="-78"/>
                <a:cs typeface="Simplified Arabic" pitchFamily="18" charset="-78"/>
              </a:rPr>
              <a:t>السمية</a:t>
            </a:r>
            <a:r>
              <a:rPr lang="ar-IQ" sz="2400" dirty="0" smtClean="0">
                <a:latin typeface="Simplified Arabic" pitchFamily="18" charset="-78"/>
                <a:cs typeface="Simplified Arabic" pitchFamily="18" charset="-78"/>
              </a:rPr>
              <a:t>.</a:t>
            </a:r>
            <a:r>
              <a:rPr lang="en-US" sz="2400" dirty="0">
                <a:latin typeface="Simplified Arabic" pitchFamily="18" charset="-78"/>
                <a:ea typeface="Times New Roman"/>
                <a:cs typeface="Simplified Arabic" pitchFamily="18" charset="-78"/>
              </a:rPr>
              <a:t> </a:t>
            </a:r>
            <a:endParaRPr lang="en-US" sz="2400" dirty="0">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1547650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284455"/>
            <a:ext cx="8712968" cy="1708160"/>
          </a:xfrm>
          <a:prstGeom prst="rect">
            <a:avLst/>
          </a:prstGeom>
        </p:spPr>
        <p:txBody>
          <a:bodyPr wrap="square">
            <a:spAutoFit/>
          </a:bodyPr>
          <a:lstStyle/>
          <a:p>
            <a:pPr algn="just">
              <a:lnSpc>
                <a:spcPct val="150000"/>
              </a:lnSpc>
            </a:pPr>
            <a:r>
              <a:rPr lang="ar-IQ" sz="2400" dirty="0">
                <a:latin typeface="Simplified Arabic" pitchFamily="18" charset="-78"/>
                <a:cs typeface="Simplified Arabic" pitchFamily="18" charset="-78"/>
              </a:rPr>
              <a:t>• يجب أن يمر  الماء من خلال ميش لمنع دخول الحيوانات المفترسة من ماء </a:t>
            </a:r>
            <a:r>
              <a:rPr lang="ar-IQ" sz="2400" dirty="0" smtClean="0">
                <a:latin typeface="Simplified Arabic" pitchFamily="18" charset="-78"/>
                <a:cs typeface="Simplified Arabic" pitchFamily="18" charset="-78"/>
              </a:rPr>
              <a:t>الأحواض.</a:t>
            </a:r>
            <a:endParaRPr lang="ar-IQ" sz="2400" dirty="0">
              <a:latin typeface="Simplified Arabic" pitchFamily="18" charset="-78"/>
              <a:cs typeface="Simplified Arabic" pitchFamily="18" charset="-78"/>
            </a:endParaRPr>
          </a:p>
          <a:p>
            <a:pPr algn="just">
              <a:lnSpc>
                <a:spcPct val="150000"/>
              </a:lnSpc>
            </a:pPr>
            <a:r>
              <a:rPr lang="ar-IQ" sz="2400" dirty="0">
                <a:latin typeface="Simplified Arabic" pitchFamily="18" charset="-78"/>
                <a:cs typeface="Simplified Arabic" pitchFamily="18" charset="-78"/>
              </a:rPr>
              <a:t>• يجب  ان لا تتجاوز فترة تنمية اليرقات/ الزريعة  اكثر من أسبوع أو أسبوعين في </a:t>
            </a:r>
            <a:r>
              <a:rPr lang="ar-IQ" sz="2400" dirty="0" err="1" smtClean="0">
                <a:latin typeface="Simplified Arabic" pitchFamily="18" charset="-78"/>
                <a:cs typeface="Simplified Arabic" pitchFamily="18" charset="-78"/>
              </a:rPr>
              <a:t>الهابس</a:t>
            </a:r>
            <a:r>
              <a:rPr lang="ar-IQ" sz="2400" dirty="0" smtClean="0">
                <a:latin typeface="Simplified Arabic" pitchFamily="18" charset="-78"/>
                <a:cs typeface="Simplified Arabic" pitchFamily="18" charset="-78"/>
              </a:rPr>
              <a:t>. </a:t>
            </a:r>
            <a:endParaRPr lang="ar-IQ" sz="2400" dirty="0">
              <a:latin typeface="Simplified Arabic" pitchFamily="18" charset="-78"/>
              <a:cs typeface="Simplified Arabic" pitchFamily="18" charset="-78"/>
            </a:endParaRPr>
          </a:p>
        </p:txBody>
      </p:sp>
      <p:sp>
        <p:nvSpPr>
          <p:cNvPr id="5" name="Rectangle 4"/>
          <p:cNvSpPr/>
          <p:nvPr/>
        </p:nvSpPr>
        <p:spPr>
          <a:xfrm>
            <a:off x="1281074" y="2276872"/>
            <a:ext cx="5811206" cy="523220"/>
          </a:xfrm>
          <a:prstGeom prst="rect">
            <a:avLst/>
          </a:prstGeom>
        </p:spPr>
        <p:txBody>
          <a:bodyPr wrap="none">
            <a:spAutoFit/>
          </a:bodyPr>
          <a:lstStyle/>
          <a:p>
            <a:r>
              <a:rPr lang="en-US" sz="2800" b="1" dirty="0" err="1">
                <a:solidFill>
                  <a:srgbClr val="FF0000"/>
                </a:solidFill>
                <a:latin typeface="Simplified Arabic" pitchFamily="18" charset="-78"/>
                <a:ea typeface="Times New Roman"/>
                <a:cs typeface="Simplified Arabic" pitchFamily="18" charset="-78"/>
              </a:rPr>
              <a:t>نقل</a:t>
            </a:r>
            <a:r>
              <a:rPr lang="en-US" sz="2800" b="1" dirty="0">
                <a:solidFill>
                  <a:srgbClr val="FF0000"/>
                </a:solidFill>
                <a:latin typeface="Simplified Arabic" pitchFamily="18" charset="-78"/>
                <a:ea typeface="Times New Roman"/>
                <a:cs typeface="Simplified Arabic" pitchFamily="18" charset="-78"/>
              </a:rPr>
              <a:t> </a:t>
            </a:r>
            <a:r>
              <a:rPr lang="en-US" sz="2800" b="1" dirty="0" err="1" smtClean="0">
                <a:solidFill>
                  <a:srgbClr val="FF0000"/>
                </a:solidFill>
                <a:latin typeface="Simplified Arabic" pitchFamily="18" charset="-78"/>
                <a:ea typeface="Times New Roman"/>
                <a:cs typeface="Simplified Arabic" pitchFamily="18" charset="-78"/>
              </a:rPr>
              <a:t>اليرقات</a:t>
            </a:r>
            <a:r>
              <a:rPr lang="ar-IQ" sz="2800" b="1" dirty="0" smtClean="0">
                <a:solidFill>
                  <a:srgbClr val="FF0000"/>
                </a:solidFill>
                <a:latin typeface="Simplified Arabic" pitchFamily="18" charset="-78"/>
                <a:ea typeface="Times New Roman"/>
                <a:cs typeface="Simplified Arabic" pitchFamily="18" charset="-78"/>
              </a:rPr>
              <a:t>/</a:t>
            </a:r>
            <a:r>
              <a:rPr lang="en-US" sz="2800" b="1" dirty="0" err="1" smtClean="0">
                <a:solidFill>
                  <a:srgbClr val="FF0000"/>
                </a:solidFill>
                <a:latin typeface="Simplified Arabic" pitchFamily="18" charset="-78"/>
                <a:ea typeface="Times New Roman"/>
                <a:cs typeface="Simplified Arabic" pitchFamily="18" charset="-78"/>
              </a:rPr>
              <a:t>الزريعة</a:t>
            </a:r>
            <a:r>
              <a:rPr lang="en-US" sz="2800" b="1" dirty="0" smtClean="0">
                <a:solidFill>
                  <a:srgbClr val="FF0000"/>
                </a:solidFill>
                <a:latin typeface="Simplified Arabic" pitchFamily="18" charset="-78"/>
                <a:ea typeface="Times New Roman"/>
                <a:cs typeface="Simplified Arabic" pitchFamily="18" charset="-78"/>
              </a:rPr>
              <a:t> </a:t>
            </a:r>
            <a:r>
              <a:rPr lang="en-US" sz="2800" b="1" dirty="0" err="1">
                <a:solidFill>
                  <a:srgbClr val="FF0000"/>
                </a:solidFill>
                <a:latin typeface="Simplified Arabic" pitchFamily="18" charset="-78"/>
                <a:ea typeface="Times New Roman"/>
                <a:cs typeface="Simplified Arabic" pitchFamily="18" charset="-78"/>
              </a:rPr>
              <a:t>إلى</a:t>
            </a:r>
            <a:r>
              <a:rPr lang="en-US" sz="2800" b="1" dirty="0">
                <a:solidFill>
                  <a:srgbClr val="FF0000"/>
                </a:solidFill>
                <a:latin typeface="Simplified Arabic" pitchFamily="18" charset="-78"/>
                <a:ea typeface="Times New Roman"/>
                <a:cs typeface="Simplified Arabic" pitchFamily="18" charset="-78"/>
              </a:rPr>
              <a:t> </a:t>
            </a:r>
            <a:r>
              <a:rPr lang="en-US" sz="2800" b="1" dirty="0" err="1">
                <a:solidFill>
                  <a:srgbClr val="FF0000"/>
                </a:solidFill>
                <a:latin typeface="Simplified Arabic" pitchFamily="18" charset="-78"/>
                <a:ea typeface="Times New Roman"/>
                <a:cs typeface="Simplified Arabic" pitchFamily="18" charset="-78"/>
              </a:rPr>
              <a:t>الأقفاص</a:t>
            </a:r>
            <a:r>
              <a:rPr lang="en-US" sz="2800" b="1" dirty="0">
                <a:solidFill>
                  <a:srgbClr val="FF0000"/>
                </a:solidFill>
                <a:latin typeface="Simplified Arabic" pitchFamily="18" charset="-78"/>
                <a:ea typeface="Times New Roman"/>
                <a:cs typeface="Simplified Arabic" pitchFamily="18" charset="-78"/>
              </a:rPr>
              <a:t> </a:t>
            </a:r>
            <a:r>
              <a:rPr lang="en-US" sz="2800" b="1" dirty="0" err="1" smtClean="0">
                <a:solidFill>
                  <a:srgbClr val="FF0000"/>
                </a:solidFill>
                <a:latin typeface="Simplified Arabic" pitchFamily="18" charset="-78"/>
                <a:ea typeface="Times New Roman"/>
                <a:cs typeface="Simplified Arabic" pitchFamily="18" charset="-78"/>
              </a:rPr>
              <a:t>الشبكية</a:t>
            </a:r>
            <a:r>
              <a:rPr lang="ar-IQ" sz="2800" b="1" dirty="0" smtClean="0">
                <a:solidFill>
                  <a:srgbClr val="FF0000"/>
                </a:solidFill>
                <a:latin typeface="Simplified Arabic" pitchFamily="18" charset="-78"/>
                <a:ea typeface="Times New Roman"/>
                <a:cs typeface="Simplified Arabic" pitchFamily="18" charset="-78"/>
              </a:rPr>
              <a:t> الكبيرة</a:t>
            </a:r>
            <a:r>
              <a:rPr lang="en-US" sz="2800" dirty="0" smtClean="0">
                <a:latin typeface="Simplified Arabic" pitchFamily="18" charset="-78"/>
                <a:ea typeface="Times New Roman"/>
                <a:cs typeface="Simplified Arabic" pitchFamily="18" charset="-78"/>
              </a:rPr>
              <a:t> </a:t>
            </a:r>
            <a:endParaRPr lang="en-US" sz="2800" dirty="0">
              <a:latin typeface="Simplified Arabic" pitchFamily="18" charset="-78"/>
              <a:cs typeface="Simplified Arabic" pitchFamily="18" charset="-78"/>
            </a:endParaRPr>
          </a:p>
        </p:txBody>
      </p:sp>
      <p:sp>
        <p:nvSpPr>
          <p:cNvPr id="6" name="Rectangle 5"/>
          <p:cNvSpPr/>
          <p:nvPr/>
        </p:nvSpPr>
        <p:spPr>
          <a:xfrm>
            <a:off x="251520" y="3068960"/>
            <a:ext cx="8712968" cy="2308324"/>
          </a:xfrm>
          <a:prstGeom prst="rect">
            <a:avLst/>
          </a:prstGeom>
        </p:spPr>
        <p:txBody>
          <a:bodyPr wrap="square">
            <a:spAutoFit/>
          </a:bodyPr>
          <a:lstStyle/>
          <a:p>
            <a:pPr>
              <a:lnSpc>
                <a:spcPct val="150000"/>
              </a:lnSpc>
            </a:pP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عندما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تنمو</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اليرقات</a:t>
            </a:r>
            <a:r>
              <a:rPr lang="ar-IQ" sz="2400" dirty="0" smtClean="0">
                <a:latin typeface="Simplified Arabic" pitchFamily="18" charset="-78"/>
                <a:ea typeface="Times New Roman"/>
                <a:cs typeface="Simplified Arabic" pitchFamily="18" charset="-78"/>
              </a:rPr>
              <a:t>/</a:t>
            </a:r>
            <a:r>
              <a:rPr lang="en-US" sz="2400" dirty="0" err="1" smtClean="0">
                <a:latin typeface="Simplified Arabic" pitchFamily="18" charset="-78"/>
                <a:ea typeface="Times New Roman"/>
                <a:cs typeface="Simplified Arabic" pitchFamily="18" charset="-78"/>
              </a:rPr>
              <a:t>الزريعة</a:t>
            </a:r>
            <a:r>
              <a:rPr lang="en-US" sz="2400" dirty="0" smtClean="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الى</a:t>
            </a:r>
            <a:r>
              <a:rPr lang="en-US"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حجم</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يمكنها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الهروب</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خلال</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فتحات</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شبكة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القفص</a:t>
            </a:r>
            <a:r>
              <a:rPr lang="en-US" sz="2400" dirty="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a:t>
            </a:r>
            <a:r>
              <a:rPr lang="en-US" sz="2400" dirty="0" err="1" smtClean="0">
                <a:latin typeface="Simplified Arabic" pitchFamily="18" charset="-78"/>
                <a:ea typeface="Times New Roman"/>
                <a:cs typeface="Simplified Arabic" pitchFamily="18" charset="-78"/>
              </a:rPr>
              <a:t>حوالي</a:t>
            </a:r>
            <a:r>
              <a:rPr lang="en-US" sz="2400" dirty="0" smtClean="0">
                <a:latin typeface="Simplified Arabic" pitchFamily="18" charset="-78"/>
                <a:ea typeface="Times New Roman"/>
                <a:cs typeface="Simplified Arabic" pitchFamily="18" charset="-78"/>
              </a:rPr>
              <a:t> 3 -2 </a:t>
            </a:r>
            <a:r>
              <a:rPr lang="ar-IQ"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أسابيع</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بعد</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الفقس</a:t>
            </a:r>
            <a:r>
              <a:rPr lang="ar-IQ" sz="2400" dirty="0" smtClean="0">
                <a:latin typeface="Simplified Arabic" pitchFamily="18" charset="-78"/>
                <a:ea typeface="Times New Roman"/>
                <a:cs typeface="Simplified Arabic" pitchFamily="18" charset="-78"/>
              </a:rPr>
              <a:t>)</a:t>
            </a:r>
            <a:r>
              <a:rPr lang="en-US" sz="2400" dirty="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تنقل الى </a:t>
            </a:r>
            <a:r>
              <a:rPr lang="en-US" sz="2400" dirty="0" err="1" smtClean="0">
                <a:latin typeface="Simplified Arabic" pitchFamily="18" charset="-78"/>
                <a:ea typeface="Times New Roman"/>
                <a:cs typeface="Simplified Arabic" pitchFamily="18" charset="-78"/>
              </a:rPr>
              <a:t>الأقفاص</a:t>
            </a:r>
            <a:r>
              <a:rPr lang="en-US"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ذات</a:t>
            </a:r>
            <a:r>
              <a:rPr lang="en-US" sz="2400" dirty="0" smtClean="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ال</a:t>
            </a:r>
            <a:r>
              <a:rPr lang="en-US" sz="2400" dirty="0" err="1" smtClean="0">
                <a:latin typeface="Simplified Arabic" pitchFamily="18" charset="-78"/>
                <a:ea typeface="Times New Roman"/>
                <a:cs typeface="Simplified Arabic" pitchFamily="18" charset="-78"/>
              </a:rPr>
              <a:t>فتحات</a:t>
            </a:r>
            <a:r>
              <a:rPr lang="en-US" sz="2400" dirty="0" smtClean="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ال</a:t>
            </a:r>
            <a:r>
              <a:rPr lang="en-US" sz="2400" dirty="0" err="1" smtClean="0">
                <a:latin typeface="Simplified Arabic" pitchFamily="18" charset="-78"/>
                <a:ea typeface="Times New Roman"/>
                <a:cs typeface="Simplified Arabic" pitchFamily="18" charset="-78"/>
              </a:rPr>
              <a:t>كبيره</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نسبيا</a:t>
            </a:r>
            <a:r>
              <a:rPr lang="en-US" sz="2400" dirty="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بحيث</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تسمح</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بمرور</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الزريعة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ولكن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تسهل</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عملية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تبادل</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وحركة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الماء</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داخل</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القفص</a:t>
            </a:r>
            <a:r>
              <a:rPr lang="en-US" sz="2400" dirty="0">
                <a:latin typeface="Simplified Arabic" pitchFamily="18" charset="-78"/>
                <a:ea typeface="Times New Roman"/>
                <a:cs typeface="Simplified Arabic" pitchFamily="18" charset="-78"/>
              </a:rPr>
              <a:t> .</a:t>
            </a:r>
            <a:endParaRPr lang="en-US" sz="2400" dirty="0">
              <a:latin typeface="Simplified Arabic" pitchFamily="18" charset="-78"/>
              <a:ea typeface="Calibri"/>
              <a:cs typeface="Simplified Arabic" pitchFamily="18" charset="-78"/>
            </a:endParaRPr>
          </a:p>
          <a:p>
            <a:pPr>
              <a:lnSpc>
                <a:spcPct val="150000"/>
              </a:lnSpc>
            </a:pPr>
            <a:r>
              <a:rPr lang="en-US" sz="2400" dirty="0">
                <a:latin typeface="Simplified Arabic" pitchFamily="18" charset="-78"/>
                <a:ea typeface="Times New Roman"/>
                <a:cs typeface="Simplified Arabic" pitchFamily="18" charset="-78"/>
              </a:rPr>
              <a:t> </a:t>
            </a:r>
            <a:endParaRPr lang="en-US" sz="2400" dirty="0">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39454408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332656"/>
            <a:ext cx="8640960" cy="5632311"/>
          </a:xfrm>
          <a:prstGeom prst="rect">
            <a:avLst/>
          </a:prstGeom>
        </p:spPr>
        <p:txBody>
          <a:bodyPr wrap="square">
            <a:spAutoFit/>
          </a:bodyPr>
          <a:lstStyle/>
          <a:p>
            <a:pPr>
              <a:lnSpc>
                <a:spcPct val="150000"/>
              </a:lnSpc>
            </a:pPr>
            <a:r>
              <a:rPr lang="en-US" sz="2400" dirty="0" err="1">
                <a:latin typeface="Simplified Arabic" pitchFamily="18" charset="-78"/>
                <a:ea typeface="Times New Roman"/>
                <a:cs typeface="Simplified Arabic" pitchFamily="18" charset="-78"/>
              </a:rPr>
              <a:t>من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محاسن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استزراع</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الزريعة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أو</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خزنها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في</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الأقفاص</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هو</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أنها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سوف</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تعاني</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المفترسات</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شرط</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توفر</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التغذية</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الجيدة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في</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الأقفاص</a:t>
            </a:r>
            <a:r>
              <a:rPr lang="en-US" sz="2400" dirty="0">
                <a:latin typeface="Simplified Arabic" pitchFamily="18" charset="-78"/>
                <a:ea typeface="Times New Roman"/>
                <a:cs typeface="Simplified Arabic" pitchFamily="18" charset="-78"/>
              </a:rPr>
              <a:t> </a:t>
            </a:r>
            <a:r>
              <a:rPr lang="ar-IQ" sz="2400" dirty="0" err="1" smtClean="0">
                <a:latin typeface="Simplified Arabic" pitchFamily="18" charset="-78"/>
                <a:ea typeface="Times New Roman"/>
                <a:cs typeface="Simplified Arabic" pitchFamily="18" charset="-78"/>
              </a:rPr>
              <a:t>لأ</a:t>
            </a:r>
            <a:r>
              <a:rPr lang="en-US" sz="2400" dirty="0" smtClean="0">
                <a:latin typeface="Simplified Arabic" pitchFamily="18" charset="-78"/>
                <a:ea typeface="Times New Roman"/>
                <a:cs typeface="Simplified Arabic" pitchFamily="18" charset="-78"/>
              </a:rPr>
              <a:t>ن </a:t>
            </a:r>
            <a:r>
              <a:rPr lang="en-US" sz="2400" dirty="0" err="1">
                <a:latin typeface="Simplified Arabic" pitchFamily="18" charset="-78"/>
                <a:ea typeface="Times New Roman"/>
                <a:cs typeface="Simplified Arabic" pitchFamily="18" charset="-78"/>
              </a:rPr>
              <a:t>الأسماك</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في</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هذه</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الأقفاص</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تحتاج</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إلى</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الغذاء</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أكثر</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مما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لو</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تم</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استزراعها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في</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الأحواض</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الترابية</a:t>
            </a:r>
            <a:r>
              <a:rPr lang="en-US" sz="2400" dirty="0">
                <a:latin typeface="Simplified Arabic" pitchFamily="18" charset="-78"/>
                <a:ea typeface="Times New Roman"/>
                <a:cs typeface="Simplified Arabic" pitchFamily="18" charset="-78"/>
              </a:rPr>
              <a:t>. ، </a:t>
            </a:r>
            <a:r>
              <a:rPr lang="en-US" sz="2400" dirty="0" err="1">
                <a:latin typeface="Simplified Arabic" pitchFamily="18" charset="-78"/>
                <a:ea typeface="Times New Roman"/>
                <a:cs typeface="Simplified Arabic" pitchFamily="18" charset="-78"/>
              </a:rPr>
              <a:t>ولكن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معدلات</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البقاء</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العالية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في</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هذه</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الأقفاص</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سوف</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تعوض</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عن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الكلفة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إلاضافية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للأعلاف</a:t>
            </a:r>
            <a:r>
              <a:rPr lang="en-US" sz="2400" dirty="0" smtClean="0">
                <a:latin typeface="Simplified Arabic" pitchFamily="18" charset="-78"/>
                <a:ea typeface="Times New Roman"/>
                <a:cs typeface="Simplified Arabic" pitchFamily="18" charset="-78"/>
              </a:rPr>
              <a:t>.</a:t>
            </a:r>
            <a:r>
              <a:rPr lang="en-US" sz="2400" dirty="0">
                <a:latin typeface="Simplified Arabic" pitchFamily="18" charset="-78"/>
                <a:ea typeface="Times New Roman"/>
                <a:cs typeface="Simplified Arabic" pitchFamily="18" charset="-78"/>
              </a:rPr>
              <a:t/>
            </a:r>
            <a:br>
              <a:rPr lang="en-US" sz="2400" dirty="0">
                <a:latin typeface="Simplified Arabic" pitchFamily="18" charset="-78"/>
                <a:ea typeface="Times New Roman"/>
                <a:cs typeface="Simplified Arabic" pitchFamily="18" charset="-78"/>
              </a:rPr>
            </a:b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إذا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كان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بالإمكان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توفير</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المياه</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إلى</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هذه</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الأقفاص</a:t>
            </a:r>
            <a:r>
              <a:rPr lang="en-US" sz="2400" dirty="0">
                <a:latin typeface="Simplified Arabic" pitchFamily="18" charset="-78"/>
                <a:ea typeface="Times New Roman"/>
                <a:cs typeface="Simplified Arabic" pitchFamily="18" charset="-78"/>
              </a:rPr>
              <a:t> </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بواسطة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أنابيب</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الرش</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وخاصة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عند</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تبديل</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مياه</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الأحواض</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أو</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تدويرها</a:t>
            </a:r>
            <a:r>
              <a:rPr lang="en-US" sz="2400" dirty="0">
                <a:latin typeface="Simplified Arabic" pitchFamily="18" charset="-78"/>
                <a:ea typeface="Times New Roman"/>
                <a:cs typeface="Simplified Arabic" pitchFamily="18" charset="-78"/>
              </a:rPr>
              <a:t> , </a:t>
            </a:r>
            <a:r>
              <a:rPr lang="en-US" sz="2400" dirty="0" err="1">
                <a:latin typeface="Simplified Arabic" pitchFamily="18" charset="-78"/>
                <a:ea typeface="Times New Roman"/>
                <a:cs typeface="Simplified Arabic" pitchFamily="18" charset="-78"/>
              </a:rPr>
              <a:t>فان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هذه</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العملية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ستزيد</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التهوية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وإزالة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الفضلات</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وبقايا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الغذاء</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غير</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المستهلك</a:t>
            </a:r>
            <a:r>
              <a:rPr lang="en-US" sz="2400" dirty="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مما </a:t>
            </a:r>
            <a:r>
              <a:rPr lang="en-US" sz="2400" dirty="0" smtClean="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ي</a:t>
            </a:r>
            <a:r>
              <a:rPr lang="en-US" sz="2400" dirty="0" err="1" smtClean="0">
                <a:latin typeface="Simplified Arabic" pitchFamily="18" charset="-78"/>
                <a:ea typeface="Times New Roman"/>
                <a:cs typeface="Simplified Arabic" pitchFamily="18" charset="-78"/>
              </a:rPr>
              <a:t>سمح</a:t>
            </a:r>
            <a:r>
              <a:rPr lang="en-US" sz="2400" dirty="0" smtClean="0">
                <a:latin typeface="Simplified Arabic" pitchFamily="18" charset="-78"/>
                <a:ea typeface="Times New Roman"/>
                <a:cs typeface="Simplified Arabic" pitchFamily="18" charset="-78"/>
              </a:rPr>
              <a:t> </a:t>
            </a:r>
            <a:r>
              <a:rPr lang="ar-IQ" sz="2400" dirty="0" err="1" smtClean="0">
                <a:latin typeface="Simplified Arabic" pitchFamily="18" charset="-78"/>
                <a:ea typeface="Times New Roman"/>
                <a:cs typeface="Simplified Arabic" pitchFamily="18" charset="-78"/>
              </a:rPr>
              <a:t>بإ</a:t>
            </a:r>
            <a:r>
              <a:rPr lang="en-US" sz="2400" dirty="0" err="1" smtClean="0">
                <a:latin typeface="Simplified Arabic" pitchFamily="18" charset="-78"/>
                <a:ea typeface="Times New Roman"/>
                <a:cs typeface="Simplified Arabic" pitchFamily="18" charset="-78"/>
              </a:rPr>
              <a:t>ستزراع</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اليرقات</a:t>
            </a:r>
            <a:r>
              <a:rPr lang="en-US" sz="2400" dirty="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الزريعة</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بكثافات</a:t>
            </a:r>
            <a:r>
              <a:rPr lang="en-US" sz="2400" dirty="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مرتفعة </a:t>
            </a:r>
            <a:r>
              <a:rPr lang="en-US" sz="2400" dirty="0" err="1" smtClean="0">
                <a:latin typeface="Simplified Arabic" pitchFamily="18" charset="-78"/>
                <a:ea typeface="Times New Roman"/>
                <a:cs typeface="Simplified Arabic" pitchFamily="18" charset="-78"/>
              </a:rPr>
              <a:t>في</a:t>
            </a:r>
            <a:r>
              <a:rPr lang="ar-IQ" sz="2400" dirty="0" smtClean="0">
                <a:latin typeface="Simplified Arabic" pitchFamily="18" charset="-78"/>
                <a:ea typeface="Times New Roman"/>
                <a:cs typeface="Simplified Arabic" pitchFamily="18" charset="-78"/>
              </a:rPr>
              <a:t>ها</a:t>
            </a:r>
            <a:r>
              <a:rPr lang="en-US" sz="2400" dirty="0" smtClean="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وكذلك </a:t>
            </a:r>
            <a:r>
              <a:rPr lang="en-US" sz="2400" dirty="0" err="1" smtClean="0">
                <a:latin typeface="Simplified Arabic" pitchFamily="18" charset="-78"/>
                <a:ea typeface="Times New Roman"/>
                <a:cs typeface="Simplified Arabic" pitchFamily="18" charset="-78"/>
              </a:rPr>
              <a:t>الحصول</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على</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نسب</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بقاء</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عالية</a:t>
            </a:r>
            <a:r>
              <a:rPr lang="en-US" sz="2400" dirty="0" smtClean="0">
                <a:latin typeface="Simplified Arabic" pitchFamily="18" charset="-78"/>
                <a:ea typeface="Times New Roman"/>
                <a:cs typeface="Simplified Arabic" pitchFamily="18" charset="-78"/>
              </a:rPr>
              <a:t>.</a:t>
            </a:r>
            <a:r>
              <a:rPr lang="en-US" sz="2400" dirty="0">
                <a:latin typeface="Simplified Arabic" pitchFamily="18" charset="-78"/>
                <a:ea typeface="Times New Roman"/>
                <a:cs typeface="Simplified Arabic" pitchFamily="18" charset="-78"/>
              </a:rPr>
              <a:t/>
            </a:r>
            <a:br>
              <a:rPr lang="en-US" sz="2400" dirty="0">
                <a:latin typeface="Simplified Arabic" pitchFamily="18" charset="-78"/>
                <a:ea typeface="Times New Roman"/>
                <a:cs typeface="Simplified Arabic" pitchFamily="18" charset="-78"/>
              </a:rPr>
            </a:br>
            <a:r>
              <a:rPr lang="en-US" sz="2400" dirty="0" smtClean="0">
                <a:latin typeface="Simplified Arabic" pitchFamily="18" charset="-78"/>
                <a:ea typeface="Times New Roman"/>
                <a:cs typeface="Simplified Arabic" pitchFamily="18" charset="-78"/>
              </a:rPr>
              <a:t>•</a:t>
            </a:r>
            <a:r>
              <a:rPr lang="en-US" sz="2400" dirty="0" err="1">
                <a:latin typeface="Simplified Arabic" pitchFamily="18" charset="-78"/>
                <a:ea typeface="Times New Roman"/>
                <a:cs typeface="Simplified Arabic" pitchFamily="18" charset="-78"/>
              </a:rPr>
              <a:t>يمكن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استزراع</a:t>
            </a:r>
            <a:r>
              <a:rPr lang="en-US" sz="2400" dirty="0">
                <a:latin typeface="Simplified Arabic" pitchFamily="18" charset="-78"/>
                <a:ea typeface="Times New Roman"/>
                <a:cs typeface="Simplified Arabic" pitchFamily="18" charset="-78"/>
              </a:rPr>
              <a:t> </a:t>
            </a:r>
            <a:r>
              <a:rPr lang="en-US" sz="2400" dirty="0" smtClean="0">
                <a:latin typeface="Simplified Arabic" pitchFamily="18" charset="-78"/>
                <a:ea typeface="Times New Roman"/>
                <a:cs typeface="Simplified Arabic" pitchFamily="18" charset="-78"/>
              </a:rPr>
              <a:t>10000 -5000 </a:t>
            </a:r>
            <a:r>
              <a:rPr lang="ar-IQ"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زريعة</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وبعمر</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أكثر</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أسبوعين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في</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الأقفاص</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ذات</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الأبعاد</a:t>
            </a:r>
            <a:r>
              <a:rPr lang="ar-IQ" sz="2400" dirty="0" smtClean="0">
                <a:latin typeface="Simplified Arabic" pitchFamily="18" charset="-78"/>
                <a:ea typeface="Times New Roman"/>
                <a:cs typeface="Simplified Arabic" pitchFamily="18" charset="-78"/>
              </a:rPr>
              <a:t> (</a:t>
            </a:r>
            <a:r>
              <a:rPr lang="en-US" sz="2400" dirty="0" smtClean="0">
                <a:latin typeface="Simplified Arabic" pitchFamily="18" charset="-78"/>
                <a:ea typeface="Times New Roman"/>
                <a:cs typeface="Simplified Arabic" pitchFamily="18" charset="-78"/>
              </a:rPr>
              <a:t> </a:t>
            </a:r>
            <a:r>
              <a:rPr lang="en-US" sz="2400" dirty="0">
                <a:latin typeface="Simplified Arabic" pitchFamily="18" charset="-78"/>
                <a:ea typeface="Times New Roman"/>
                <a:cs typeface="Simplified Arabic" pitchFamily="18" charset="-78"/>
              </a:rPr>
              <a:t>(4 × 5 × 0.8 -</a:t>
            </a:r>
            <a:r>
              <a:rPr lang="en-US" sz="2400" dirty="0" smtClean="0">
                <a:latin typeface="Simplified Arabic" pitchFamily="18" charset="-78"/>
                <a:ea typeface="Times New Roman"/>
                <a:cs typeface="Simplified Arabic" pitchFamily="18" charset="-78"/>
              </a:rPr>
              <a:t>1م </a:t>
            </a:r>
            <a:r>
              <a:rPr lang="en-US" sz="2400" dirty="0" err="1" smtClean="0">
                <a:latin typeface="Simplified Arabic" pitchFamily="18" charset="-78"/>
                <a:ea typeface="Times New Roman"/>
                <a:cs typeface="Simplified Arabic" pitchFamily="18" charset="-78"/>
              </a:rPr>
              <a:t>شرط</a:t>
            </a:r>
            <a:r>
              <a:rPr lang="en-US" sz="2400" dirty="0" smtClean="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توفير الأوكسجين الكافي للزريعة.</a:t>
            </a:r>
            <a:endParaRPr lang="en-US"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28023308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44993" y="476672"/>
            <a:ext cx="4543231" cy="523220"/>
          </a:xfrm>
          <a:prstGeom prst="rect">
            <a:avLst/>
          </a:prstGeom>
        </p:spPr>
        <p:txBody>
          <a:bodyPr wrap="none">
            <a:spAutoFit/>
          </a:bodyPr>
          <a:lstStyle/>
          <a:p>
            <a:r>
              <a:rPr lang="en-US" sz="2800" b="1" dirty="0" err="1" smtClean="0">
                <a:solidFill>
                  <a:srgbClr val="C00000"/>
                </a:solidFill>
                <a:latin typeface="Simplified Arabic" pitchFamily="18" charset="-78"/>
                <a:ea typeface="Times New Roman"/>
                <a:cs typeface="Simplified Arabic" pitchFamily="18" charset="-78"/>
              </a:rPr>
              <a:t>تنمية</a:t>
            </a:r>
            <a:r>
              <a:rPr lang="en-US" sz="2800" b="1" dirty="0" smtClean="0">
                <a:solidFill>
                  <a:srgbClr val="C00000"/>
                </a:solidFill>
                <a:latin typeface="Simplified Arabic" pitchFamily="18" charset="-78"/>
                <a:ea typeface="Times New Roman"/>
                <a:cs typeface="Simplified Arabic" pitchFamily="18" charset="-78"/>
              </a:rPr>
              <a:t> </a:t>
            </a:r>
            <a:r>
              <a:rPr lang="en-US" sz="2800" b="1" dirty="0" err="1">
                <a:solidFill>
                  <a:srgbClr val="C00000"/>
                </a:solidFill>
                <a:latin typeface="Simplified Arabic" pitchFamily="18" charset="-78"/>
                <a:ea typeface="Times New Roman"/>
                <a:cs typeface="Simplified Arabic" pitchFamily="18" charset="-78"/>
              </a:rPr>
              <a:t>الزريعة</a:t>
            </a:r>
            <a:r>
              <a:rPr lang="en-US" sz="2800" b="1" dirty="0">
                <a:solidFill>
                  <a:srgbClr val="C00000"/>
                </a:solidFill>
                <a:latin typeface="Simplified Arabic" pitchFamily="18" charset="-78"/>
                <a:ea typeface="Times New Roman"/>
                <a:cs typeface="Simplified Arabic" pitchFamily="18" charset="-78"/>
              </a:rPr>
              <a:t> </a:t>
            </a:r>
            <a:r>
              <a:rPr lang="en-US" sz="2800" b="1" dirty="0" err="1">
                <a:solidFill>
                  <a:srgbClr val="C00000"/>
                </a:solidFill>
                <a:latin typeface="Simplified Arabic" pitchFamily="18" charset="-78"/>
                <a:ea typeface="Times New Roman"/>
                <a:cs typeface="Simplified Arabic" pitchFamily="18" charset="-78"/>
              </a:rPr>
              <a:t>في</a:t>
            </a:r>
            <a:r>
              <a:rPr lang="en-US" sz="2800" b="1" dirty="0">
                <a:solidFill>
                  <a:srgbClr val="C00000"/>
                </a:solidFill>
                <a:latin typeface="Simplified Arabic" pitchFamily="18" charset="-78"/>
                <a:ea typeface="Times New Roman"/>
                <a:cs typeface="Simplified Arabic" pitchFamily="18" charset="-78"/>
              </a:rPr>
              <a:t> </a:t>
            </a:r>
            <a:r>
              <a:rPr lang="en-US" sz="2800" b="1" dirty="0" err="1">
                <a:solidFill>
                  <a:srgbClr val="C00000"/>
                </a:solidFill>
                <a:latin typeface="Simplified Arabic" pitchFamily="18" charset="-78"/>
                <a:ea typeface="Times New Roman"/>
                <a:cs typeface="Simplified Arabic" pitchFamily="18" charset="-78"/>
              </a:rPr>
              <a:t>الأحواض</a:t>
            </a:r>
            <a:r>
              <a:rPr lang="en-US" sz="2800" b="1" dirty="0">
                <a:solidFill>
                  <a:srgbClr val="C00000"/>
                </a:solidFill>
                <a:latin typeface="Simplified Arabic" pitchFamily="18" charset="-78"/>
                <a:ea typeface="Times New Roman"/>
                <a:cs typeface="Simplified Arabic" pitchFamily="18" charset="-78"/>
              </a:rPr>
              <a:t> </a:t>
            </a:r>
            <a:r>
              <a:rPr lang="en-US" sz="2800" b="1" dirty="0" err="1">
                <a:solidFill>
                  <a:srgbClr val="C00000"/>
                </a:solidFill>
                <a:latin typeface="Simplified Arabic" pitchFamily="18" charset="-78"/>
                <a:ea typeface="Times New Roman"/>
                <a:cs typeface="Simplified Arabic" pitchFamily="18" charset="-78"/>
              </a:rPr>
              <a:t>الإسمنتية</a:t>
            </a:r>
            <a:r>
              <a:rPr lang="en-US" sz="2800" b="1" dirty="0">
                <a:latin typeface="Simplified Arabic" pitchFamily="18" charset="-78"/>
                <a:ea typeface="Times New Roman"/>
                <a:cs typeface="Simplified Arabic" pitchFamily="18" charset="-78"/>
              </a:rPr>
              <a:t> </a:t>
            </a:r>
            <a:endParaRPr lang="en-US" sz="2800" dirty="0">
              <a:latin typeface="Simplified Arabic" pitchFamily="18" charset="-78"/>
              <a:cs typeface="Simplified Arabic" pitchFamily="18" charset="-78"/>
            </a:endParaRPr>
          </a:p>
        </p:txBody>
      </p:sp>
      <p:sp>
        <p:nvSpPr>
          <p:cNvPr id="5" name="Rectangle 4"/>
          <p:cNvSpPr/>
          <p:nvPr/>
        </p:nvSpPr>
        <p:spPr>
          <a:xfrm>
            <a:off x="251520" y="1436349"/>
            <a:ext cx="8640960" cy="3970318"/>
          </a:xfrm>
          <a:prstGeom prst="rect">
            <a:avLst/>
          </a:prstGeom>
        </p:spPr>
        <p:txBody>
          <a:bodyPr wrap="square">
            <a:spAutoFit/>
          </a:bodyPr>
          <a:lstStyle/>
          <a:p>
            <a:pPr>
              <a:lnSpc>
                <a:spcPct val="150000"/>
              </a:lnSpc>
            </a:pPr>
            <a:r>
              <a:rPr lang="en-US" sz="2400" dirty="0" err="1">
                <a:latin typeface="Simplified Arabic" pitchFamily="18" charset="-78"/>
                <a:ea typeface="Times New Roman"/>
                <a:cs typeface="Simplified Arabic" pitchFamily="18" charset="-78"/>
              </a:rPr>
              <a:t>من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السهولة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السيطرة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على</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الأحواض</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الأسمنتية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لكونها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تبنى</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فوق</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الأرض</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مما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تسهل</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عملية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الإملاء</a:t>
            </a:r>
            <a:r>
              <a:rPr lang="en-US" sz="2400" dirty="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و</a:t>
            </a:r>
            <a:r>
              <a:rPr lang="en-US" sz="2400" dirty="0" err="1" smtClean="0">
                <a:latin typeface="Simplified Arabic" pitchFamily="18" charset="-78"/>
                <a:ea typeface="Times New Roman"/>
                <a:cs typeface="Simplified Arabic" pitchFamily="18" charset="-78"/>
              </a:rPr>
              <a:t>التفريغ</a:t>
            </a:r>
            <a:r>
              <a:rPr lang="en-US" sz="2400" dirty="0" smtClean="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و</a:t>
            </a:r>
            <a:r>
              <a:rPr lang="en-US" sz="2400" dirty="0" err="1" smtClean="0">
                <a:latin typeface="Simplified Arabic" pitchFamily="18" charset="-78"/>
                <a:ea typeface="Times New Roman"/>
                <a:cs typeface="Simplified Arabic" pitchFamily="18" charset="-78"/>
              </a:rPr>
              <a:t>التجفيف</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والتنظيف</a:t>
            </a:r>
            <a:r>
              <a:rPr lang="en-US" sz="2400" dirty="0" smtClean="0">
                <a:latin typeface="Simplified Arabic" pitchFamily="18" charset="-78"/>
                <a:ea typeface="Times New Roman"/>
                <a:cs typeface="Simplified Arabic" pitchFamily="18" charset="-78"/>
              </a:rPr>
              <a:t>.</a:t>
            </a:r>
            <a:r>
              <a:rPr lang="en-US" sz="2400" dirty="0">
                <a:latin typeface="Simplified Arabic" pitchFamily="18" charset="-78"/>
                <a:ea typeface="Times New Roman"/>
                <a:cs typeface="Simplified Arabic" pitchFamily="18" charset="-78"/>
              </a:rPr>
              <a:t/>
            </a:r>
            <a:br>
              <a:rPr lang="en-US" sz="2400" dirty="0">
                <a:latin typeface="Simplified Arabic" pitchFamily="18" charset="-78"/>
                <a:ea typeface="Times New Roman"/>
                <a:cs typeface="Simplified Arabic" pitchFamily="18" charset="-78"/>
              </a:rPr>
            </a:br>
            <a:r>
              <a:rPr lang="en-US" sz="2400" dirty="0" smtClean="0">
                <a:latin typeface="Simplified Arabic" pitchFamily="18" charset="-78"/>
                <a:ea typeface="Times New Roman"/>
                <a:cs typeface="Simplified Arabic" pitchFamily="18" charset="-78"/>
              </a:rPr>
              <a:t>•</a:t>
            </a:r>
            <a:r>
              <a:rPr lang="ar-IQ" sz="2400" dirty="0" smtClean="0">
                <a:latin typeface="Simplified Arabic" pitchFamily="18" charset="-78"/>
                <a:ea typeface="Times New Roman"/>
                <a:cs typeface="Simplified Arabic" pitchFamily="18" charset="-78"/>
              </a:rPr>
              <a:t> </a:t>
            </a:r>
            <a:r>
              <a:rPr lang="en-US"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سهولة</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استعمال</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المرشحات</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عند</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إملاء</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الأحواض</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للتخلص</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الحيوانات</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المفترسة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والأحياء</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الغير</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المرغوب</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فيها</a:t>
            </a:r>
            <a:r>
              <a:rPr lang="en-US" sz="2400" dirty="0" smtClean="0">
                <a:latin typeface="Simplified Arabic" pitchFamily="18" charset="-78"/>
                <a:ea typeface="Times New Roman"/>
                <a:cs typeface="Simplified Arabic" pitchFamily="18" charset="-78"/>
              </a:rPr>
              <a:t>.</a:t>
            </a:r>
            <a:r>
              <a:rPr lang="en-US" sz="2400" dirty="0">
                <a:latin typeface="Simplified Arabic" pitchFamily="18" charset="-78"/>
                <a:ea typeface="Times New Roman"/>
                <a:cs typeface="Simplified Arabic" pitchFamily="18" charset="-78"/>
              </a:rPr>
              <a:t/>
            </a:r>
            <a:br>
              <a:rPr lang="en-US" sz="2400" dirty="0">
                <a:latin typeface="Simplified Arabic" pitchFamily="18" charset="-78"/>
                <a:ea typeface="Times New Roman"/>
                <a:cs typeface="Simplified Arabic" pitchFamily="18" charset="-78"/>
              </a:rPr>
            </a:br>
            <a:r>
              <a:rPr lang="en-US" sz="2400" dirty="0" smtClean="0">
                <a:latin typeface="Simplified Arabic" pitchFamily="18" charset="-78"/>
                <a:ea typeface="Times New Roman"/>
                <a:cs typeface="Simplified Arabic" pitchFamily="18" charset="-78"/>
              </a:rPr>
              <a:t>•</a:t>
            </a:r>
            <a:r>
              <a:rPr lang="ar-IQ" sz="2400" dirty="0" smtClean="0">
                <a:latin typeface="Simplified Arabic" pitchFamily="18" charset="-78"/>
                <a:ea typeface="Times New Roman"/>
                <a:cs typeface="Simplified Arabic" pitchFamily="18" charset="-78"/>
              </a:rPr>
              <a:t> </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المهم</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إيجاد</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طرق</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أو</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وسائل</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لتظليل</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الأحواض</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وعدم</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تعريضها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لأشعة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الشمس</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المباشرة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والتي</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تسبب</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ارتفاع</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درجات</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حرارة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الماء</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ويؤدي</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بالتالي</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إلى</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قتل</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يرقات</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الأسماك</a:t>
            </a:r>
            <a:r>
              <a:rPr lang="en-US" sz="2400" dirty="0" smtClean="0">
                <a:latin typeface="Simplified Arabic" pitchFamily="18" charset="-78"/>
                <a:ea typeface="Times New Roman"/>
                <a:cs typeface="Simplified Arabic" pitchFamily="18" charset="-78"/>
              </a:rPr>
              <a:t>.</a:t>
            </a:r>
            <a:r>
              <a:rPr lang="en-US" sz="2400" dirty="0">
                <a:latin typeface="Simplified Arabic" pitchFamily="18" charset="-78"/>
                <a:ea typeface="Times New Roman"/>
                <a:cs typeface="Simplified Arabic" pitchFamily="18" charset="-78"/>
              </a:rPr>
              <a:t/>
            </a:r>
            <a:br>
              <a:rPr lang="en-US" sz="2400" dirty="0">
                <a:latin typeface="Simplified Arabic" pitchFamily="18" charset="-78"/>
                <a:ea typeface="Times New Roman"/>
                <a:cs typeface="Simplified Arabic" pitchFamily="18" charset="-78"/>
              </a:rPr>
            </a:b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تكلفة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بناء</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الأحواض</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ألإسمنتية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تكون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عالية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ولكن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استخدامها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لسنوات</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عديدة</a:t>
            </a:r>
            <a:r>
              <a:rPr lang="en-US" sz="2400" dirty="0">
                <a:latin typeface="Simplified Arabic" pitchFamily="18" charset="-78"/>
                <a:ea typeface="Times New Roman"/>
                <a:cs typeface="Simplified Arabic" pitchFamily="18" charset="-78"/>
              </a:rPr>
              <a:t>.</a:t>
            </a:r>
            <a:endParaRPr lang="en-US" sz="2400" dirty="0">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1091934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404664"/>
            <a:ext cx="8640960" cy="6038576"/>
          </a:xfrm>
          <a:prstGeom prst="rect">
            <a:avLst/>
          </a:prstGeom>
        </p:spPr>
        <p:txBody>
          <a:bodyPr wrap="square">
            <a:spAutoFit/>
          </a:bodyPr>
          <a:lstStyle/>
          <a:p>
            <a:pPr>
              <a:lnSpc>
                <a:spcPct val="115000"/>
              </a:lnSpc>
            </a:pP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يجب</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غسل</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وتعقيم</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الأحواض</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الأسمنتية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المشيدة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حديثا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وتعريضها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لأشعة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الشمس</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لمدة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أسبوعين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قبل</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استخدامها</a:t>
            </a:r>
            <a:r>
              <a:rPr lang="en-US" sz="2400" dirty="0">
                <a:latin typeface="Simplified Arabic" pitchFamily="18" charset="-78"/>
                <a:ea typeface="Times New Roman"/>
                <a:cs typeface="Simplified Arabic" pitchFamily="18" charset="-78"/>
              </a:rPr>
              <a:t>.</a:t>
            </a:r>
            <a:endParaRPr lang="en-US" sz="2400" dirty="0">
              <a:latin typeface="Simplified Arabic" pitchFamily="18" charset="-78"/>
              <a:ea typeface="Calibri"/>
              <a:cs typeface="Simplified Arabic" pitchFamily="18" charset="-78"/>
            </a:endParaRPr>
          </a:p>
          <a:p>
            <a:pPr>
              <a:lnSpc>
                <a:spcPct val="115000"/>
              </a:lnSpc>
            </a:pPr>
            <a:r>
              <a:rPr lang="en-US" sz="2400" dirty="0">
                <a:latin typeface="Simplified Arabic" pitchFamily="18" charset="-78"/>
                <a:ea typeface="Times New Roman"/>
                <a:cs typeface="Simplified Arabic" pitchFamily="18" charset="-78"/>
              </a:rPr>
              <a:t/>
            </a:r>
            <a:br>
              <a:rPr lang="en-US" sz="2400" dirty="0">
                <a:latin typeface="Simplified Arabic" pitchFamily="18" charset="-78"/>
                <a:ea typeface="Times New Roman"/>
                <a:cs typeface="Simplified Arabic" pitchFamily="18" charset="-78"/>
              </a:rPr>
            </a:b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إذا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تمت</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ملاحظة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نمو</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الطحالب</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الخضراء</a:t>
            </a:r>
            <a:r>
              <a:rPr lang="en-US" sz="2400" dirty="0">
                <a:latin typeface="Simplified Arabic" pitchFamily="18" charset="-78"/>
                <a:ea typeface="Times New Roman"/>
                <a:cs typeface="Simplified Arabic" pitchFamily="18" charset="-78"/>
              </a:rPr>
              <a:t> ، </a:t>
            </a:r>
            <a:r>
              <a:rPr lang="en-US" sz="2400" dirty="0" err="1">
                <a:latin typeface="Simplified Arabic" pitchFamily="18" charset="-78"/>
                <a:ea typeface="Times New Roman"/>
                <a:cs typeface="Simplified Arabic" pitchFamily="18" charset="-78"/>
              </a:rPr>
              <a:t>يعتبر</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هذا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مؤشرا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جيدا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على</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أن</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الحوض</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أصبح</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جيدا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لاستزراع</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الزريعه</a:t>
            </a:r>
            <a:r>
              <a:rPr lang="en-US" sz="2400" dirty="0">
                <a:latin typeface="Simplified Arabic" pitchFamily="18" charset="-78"/>
                <a:ea typeface="Times New Roman"/>
                <a:cs typeface="Simplified Arabic" pitchFamily="18" charset="-78"/>
              </a:rPr>
              <a:t>.</a:t>
            </a:r>
            <a:endParaRPr lang="en-US" sz="2400" dirty="0">
              <a:latin typeface="Simplified Arabic" pitchFamily="18" charset="-78"/>
              <a:ea typeface="Calibri"/>
              <a:cs typeface="Simplified Arabic" pitchFamily="18" charset="-78"/>
            </a:endParaRPr>
          </a:p>
          <a:p>
            <a:pPr>
              <a:lnSpc>
                <a:spcPct val="115000"/>
              </a:lnSpc>
            </a:pPr>
            <a:r>
              <a:rPr lang="en-US" sz="2400" dirty="0">
                <a:latin typeface="Simplified Arabic" pitchFamily="18" charset="-78"/>
                <a:ea typeface="Times New Roman"/>
                <a:cs typeface="Simplified Arabic" pitchFamily="18" charset="-78"/>
              </a:rPr>
              <a:t/>
            </a:r>
            <a:br>
              <a:rPr lang="en-US" sz="2400" dirty="0">
                <a:latin typeface="Simplified Arabic" pitchFamily="18" charset="-78"/>
                <a:ea typeface="Times New Roman"/>
                <a:cs typeface="Simplified Arabic" pitchFamily="18" charset="-78"/>
              </a:rPr>
            </a:b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يجب</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إملاء</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الحوض</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بالماء</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النظيف</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قبل</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الاستزراع</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حوالي</a:t>
            </a:r>
            <a:r>
              <a:rPr lang="en-US" sz="2400" dirty="0">
                <a:latin typeface="Simplified Arabic" pitchFamily="18" charset="-78"/>
                <a:ea typeface="Times New Roman"/>
                <a:cs typeface="Simplified Arabic" pitchFamily="18" charset="-78"/>
              </a:rPr>
              <a:t> </a:t>
            </a:r>
            <a:r>
              <a:rPr lang="en-US" sz="2400" dirty="0" smtClean="0">
                <a:latin typeface="Simplified Arabic" pitchFamily="18" charset="-78"/>
                <a:ea typeface="Times New Roman"/>
                <a:cs typeface="Simplified Arabic" pitchFamily="18" charset="-78"/>
              </a:rPr>
              <a:t>30 – 20</a:t>
            </a:r>
            <a:r>
              <a:rPr lang="ar-IQ" sz="2400" dirty="0" smtClean="0">
                <a:latin typeface="Simplified Arabic" pitchFamily="18" charset="-78"/>
                <a:ea typeface="Times New Roman"/>
                <a:cs typeface="Simplified Arabic" pitchFamily="18" charset="-78"/>
              </a:rPr>
              <a:t> </a:t>
            </a:r>
            <a:r>
              <a:rPr lang="en-US"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سم</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ولا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تحتاج</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اليرقات</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إلى</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التغذية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مباشرة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لأنها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تزال</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لديها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كيس</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المح</a:t>
            </a:r>
            <a:r>
              <a:rPr lang="ar-IQ" sz="2400" dirty="0" smtClean="0">
                <a:latin typeface="Simplified Arabic" pitchFamily="18" charset="-78"/>
                <a:ea typeface="Times New Roman"/>
                <a:cs typeface="Simplified Arabic" pitchFamily="18" charset="-78"/>
              </a:rPr>
              <a:t>.</a:t>
            </a:r>
          </a:p>
          <a:p>
            <a:pPr>
              <a:lnSpc>
                <a:spcPct val="115000"/>
              </a:lnSpc>
            </a:pPr>
            <a:endParaRPr lang="en-US" sz="2400" dirty="0">
              <a:latin typeface="Simplified Arabic" pitchFamily="18" charset="-78"/>
              <a:ea typeface="Calibri"/>
              <a:cs typeface="Simplified Arabic" pitchFamily="18" charset="-78"/>
            </a:endParaRPr>
          </a:p>
          <a:p>
            <a:pPr marL="285750" indent="-285750">
              <a:lnSpc>
                <a:spcPct val="115000"/>
              </a:lnSpc>
              <a:buFont typeface="Arial" pitchFamily="34" charset="0"/>
              <a:buChar char="•"/>
            </a:pPr>
            <a:r>
              <a:rPr lang="en-US" sz="2400" dirty="0" err="1" smtClean="0">
                <a:latin typeface="Simplified Arabic" pitchFamily="18" charset="-78"/>
                <a:ea typeface="Times New Roman"/>
                <a:cs typeface="Simplified Arabic" pitchFamily="18" charset="-78"/>
              </a:rPr>
              <a:t>تبدأ</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تغذية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يرقات</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الكارب</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بعد</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حوالي</a:t>
            </a:r>
            <a:r>
              <a:rPr lang="en-US" sz="2400" dirty="0">
                <a:latin typeface="Simplified Arabic" pitchFamily="18" charset="-78"/>
                <a:ea typeface="Times New Roman"/>
                <a:cs typeface="Simplified Arabic" pitchFamily="18" charset="-78"/>
              </a:rPr>
              <a:t> </a:t>
            </a:r>
            <a:r>
              <a:rPr lang="en-US" sz="2400" dirty="0" smtClean="0">
                <a:latin typeface="Simplified Arabic" pitchFamily="18" charset="-78"/>
                <a:ea typeface="Times New Roman"/>
                <a:cs typeface="Simplified Arabic" pitchFamily="18" charset="-78"/>
              </a:rPr>
              <a:t>3-2 </a:t>
            </a:r>
            <a:r>
              <a:rPr lang="ar-IQ"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أيام</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بعد</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الفقس</a:t>
            </a:r>
            <a:r>
              <a:rPr lang="en-US" sz="2400" dirty="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باستخدام </a:t>
            </a:r>
            <a:r>
              <a:rPr lang="en-US" sz="2400" dirty="0" err="1" smtClean="0">
                <a:latin typeface="Simplified Arabic" pitchFamily="18" charset="-78"/>
                <a:ea typeface="Times New Roman"/>
                <a:cs typeface="Simplified Arabic" pitchFamily="18" charset="-78"/>
              </a:rPr>
              <a:t>البيض</a:t>
            </a:r>
            <a:r>
              <a:rPr lang="en-US"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المسلوق</a:t>
            </a:r>
            <a:r>
              <a:rPr lang="en-US" sz="2400" dirty="0" smtClean="0">
                <a:latin typeface="Simplified Arabic" pitchFamily="18" charset="-78"/>
                <a:ea typeface="Times New Roman"/>
                <a:cs typeface="Simplified Arabic" pitchFamily="18" charset="-78"/>
              </a:rPr>
              <a:t>.</a:t>
            </a:r>
            <a:endParaRPr lang="ar-IQ" sz="2400" dirty="0" smtClean="0">
              <a:latin typeface="Simplified Arabic" pitchFamily="18" charset="-78"/>
              <a:ea typeface="Times New Roman"/>
              <a:cs typeface="Simplified Arabic" pitchFamily="18" charset="-78"/>
            </a:endParaRPr>
          </a:p>
          <a:p>
            <a:pPr marL="285750" indent="-285750">
              <a:lnSpc>
                <a:spcPct val="115000"/>
              </a:lnSpc>
              <a:buFont typeface="Arial" pitchFamily="34" charset="0"/>
              <a:buChar char="•"/>
            </a:pPr>
            <a:endParaRPr lang="ar-IQ" sz="2400" dirty="0" smtClean="0">
              <a:latin typeface="Simplified Arabic" pitchFamily="18" charset="-78"/>
              <a:ea typeface="Times New Roman"/>
              <a:cs typeface="Simplified Arabic" pitchFamily="18" charset="-78"/>
            </a:endParaRPr>
          </a:p>
          <a:p>
            <a:pPr marL="285750" indent="-285750">
              <a:lnSpc>
                <a:spcPct val="115000"/>
              </a:lnSpc>
              <a:buFont typeface="Arial" pitchFamily="34" charset="0"/>
              <a:buChar char="•"/>
            </a:pPr>
            <a:r>
              <a:rPr lang="ar-IQ" sz="2400" dirty="0" smtClean="0">
                <a:latin typeface="Simplified Arabic" pitchFamily="18" charset="-78"/>
                <a:ea typeface="Times New Roman"/>
                <a:cs typeface="Simplified Arabic" pitchFamily="18" charset="-78"/>
              </a:rPr>
              <a:t>يمكن استخدام هذه </a:t>
            </a:r>
            <a:r>
              <a:rPr lang="en-US" sz="2400" dirty="0" err="1" smtClean="0">
                <a:latin typeface="Simplified Arabic" pitchFamily="18" charset="-78"/>
                <a:ea typeface="Times New Roman"/>
                <a:cs typeface="Simplified Arabic" pitchFamily="18" charset="-78"/>
              </a:rPr>
              <a:t>الأحواض</a:t>
            </a:r>
            <a:r>
              <a:rPr lang="en-US"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لتنمية</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اليرقات</a:t>
            </a:r>
            <a:r>
              <a:rPr lang="en-US" sz="2400" dirty="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و</a:t>
            </a:r>
            <a:r>
              <a:rPr lang="en-US" sz="2400" dirty="0" err="1" smtClean="0">
                <a:latin typeface="Simplified Arabic" pitchFamily="18" charset="-78"/>
                <a:ea typeface="Times New Roman"/>
                <a:cs typeface="Simplified Arabic" pitchFamily="18" charset="-78"/>
              </a:rPr>
              <a:t>الزريعة</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إلى</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اصبعيات</a:t>
            </a:r>
            <a:r>
              <a:rPr lang="ar-IQ" sz="2400" dirty="0" smtClean="0">
                <a:latin typeface="Simplified Arabic" pitchFamily="18" charset="-78"/>
                <a:ea typeface="Times New Roman"/>
                <a:cs typeface="Simplified Arabic" pitchFamily="18" charset="-78"/>
              </a:rPr>
              <a:t>. </a:t>
            </a:r>
          </a:p>
          <a:p>
            <a:pPr marL="285750" indent="-285750">
              <a:lnSpc>
                <a:spcPct val="115000"/>
              </a:lnSpc>
              <a:buFont typeface="Arial" pitchFamily="34" charset="0"/>
              <a:buChar char="•"/>
            </a:pPr>
            <a:r>
              <a:rPr lang="en-US" sz="2400" dirty="0" smtClean="0">
                <a:latin typeface="Simplified Arabic" pitchFamily="18" charset="-78"/>
                <a:ea typeface="Times New Roman"/>
                <a:cs typeface="Simplified Arabic" pitchFamily="18" charset="-78"/>
              </a:rPr>
              <a:t>ي</a:t>
            </a:r>
            <a:r>
              <a:rPr lang="ar-IQ" sz="2400" dirty="0" smtClean="0">
                <a:latin typeface="Simplified Arabic" pitchFamily="18" charset="-78"/>
                <a:ea typeface="Times New Roman"/>
                <a:cs typeface="Simplified Arabic" pitchFamily="18" charset="-78"/>
              </a:rPr>
              <a:t>جب</a:t>
            </a:r>
            <a:r>
              <a:rPr lang="en-US"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تبديل</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المياه</a:t>
            </a:r>
            <a:r>
              <a:rPr lang="en-US" sz="2400" dirty="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باستمرار </a:t>
            </a:r>
            <a:r>
              <a:rPr lang="en-US" sz="2400" dirty="0" err="1" smtClean="0">
                <a:latin typeface="Simplified Arabic" pitchFamily="18" charset="-78"/>
                <a:ea typeface="Times New Roman"/>
                <a:cs typeface="Simplified Arabic" pitchFamily="18" charset="-78"/>
              </a:rPr>
              <a:t>لمنع</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تراكم</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هذه</a:t>
            </a:r>
            <a:r>
              <a:rPr lang="en-US" sz="2400" dirty="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الغذاء غير المأكول والفضلات</a:t>
            </a:r>
            <a:r>
              <a:rPr lang="en-US" sz="2400" dirty="0" smtClean="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والتي سوف ي</a:t>
            </a:r>
            <a:r>
              <a:rPr lang="en-US" sz="2400" dirty="0" err="1" smtClean="0">
                <a:latin typeface="Simplified Arabic" pitchFamily="18" charset="-78"/>
                <a:ea typeface="Times New Roman"/>
                <a:cs typeface="Simplified Arabic" pitchFamily="18" charset="-78"/>
              </a:rPr>
              <a:t>نتج</a:t>
            </a:r>
            <a:r>
              <a:rPr lang="en-US" sz="2400" dirty="0" smtClean="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عنها</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مشاكل</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لاحقة</a:t>
            </a:r>
            <a:r>
              <a:rPr lang="en-US" sz="2400" dirty="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تعفن الغذاء </a:t>
            </a:r>
            <a:r>
              <a:rPr lang="en-US" sz="2400" dirty="0" err="1" smtClean="0">
                <a:latin typeface="Simplified Arabic" pitchFamily="18" charset="-78"/>
                <a:ea typeface="Times New Roman"/>
                <a:cs typeface="Simplified Arabic" pitchFamily="18" charset="-78"/>
              </a:rPr>
              <a:t>والأمونيا</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المتراكمة</a:t>
            </a:r>
            <a:r>
              <a:rPr lang="en-US" sz="2400" dirty="0">
                <a:latin typeface="Simplified Arabic" pitchFamily="18" charset="-78"/>
                <a:ea typeface="Times New Roman"/>
                <a:cs typeface="Simplified Arabic" pitchFamily="18" charset="-78"/>
              </a:rPr>
              <a:t> </a:t>
            </a:r>
            <a:r>
              <a:rPr lang="en-US" sz="2400" dirty="0" smtClean="0">
                <a:latin typeface="Simplified Arabic" pitchFamily="18" charset="-78"/>
                <a:ea typeface="Times New Roman"/>
                <a:cs typeface="Simplified Arabic" pitchFamily="18" charset="-78"/>
              </a:rPr>
              <a:t>.</a:t>
            </a:r>
            <a:endParaRPr lang="en-US" sz="2400" dirty="0">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25028452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04107" y="332656"/>
            <a:ext cx="6348213" cy="523220"/>
          </a:xfrm>
          <a:prstGeom prst="rect">
            <a:avLst/>
          </a:prstGeom>
        </p:spPr>
        <p:txBody>
          <a:bodyPr wrap="none">
            <a:spAutoFit/>
          </a:bodyPr>
          <a:lstStyle/>
          <a:p>
            <a:r>
              <a:rPr lang="en-US" sz="2800" b="1" dirty="0" err="1">
                <a:solidFill>
                  <a:srgbClr val="C00000"/>
                </a:solidFill>
                <a:latin typeface="Simplified Arabic" pitchFamily="18" charset="-78"/>
                <a:ea typeface="Times New Roman"/>
                <a:cs typeface="Simplified Arabic" pitchFamily="18" charset="-78"/>
              </a:rPr>
              <a:t>معدلات</a:t>
            </a:r>
            <a:r>
              <a:rPr lang="en-US" sz="2800" b="1" dirty="0">
                <a:solidFill>
                  <a:srgbClr val="C00000"/>
                </a:solidFill>
                <a:latin typeface="Simplified Arabic" pitchFamily="18" charset="-78"/>
                <a:ea typeface="Times New Roman"/>
                <a:cs typeface="Simplified Arabic" pitchFamily="18" charset="-78"/>
              </a:rPr>
              <a:t> </a:t>
            </a:r>
            <a:r>
              <a:rPr lang="en-US" sz="2800" b="1" dirty="0" err="1" smtClean="0">
                <a:solidFill>
                  <a:srgbClr val="C00000"/>
                </a:solidFill>
                <a:latin typeface="Simplified Arabic" pitchFamily="18" charset="-78"/>
                <a:ea typeface="Times New Roman"/>
                <a:cs typeface="Simplified Arabic" pitchFamily="18" charset="-78"/>
              </a:rPr>
              <a:t>الاستزراع</a:t>
            </a:r>
            <a:r>
              <a:rPr lang="en-US" sz="2800" b="1" dirty="0" smtClean="0">
                <a:solidFill>
                  <a:srgbClr val="C00000"/>
                </a:solidFill>
                <a:latin typeface="Simplified Arabic" pitchFamily="18" charset="-78"/>
                <a:ea typeface="Times New Roman"/>
                <a:cs typeface="Simplified Arabic" pitchFamily="18" charset="-78"/>
              </a:rPr>
              <a:t> </a:t>
            </a:r>
            <a:r>
              <a:rPr lang="ar-IQ" sz="2800" b="1" dirty="0" smtClean="0">
                <a:solidFill>
                  <a:srgbClr val="C00000"/>
                </a:solidFill>
                <a:latin typeface="Simplified Arabic" pitchFamily="18" charset="-78"/>
                <a:ea typeface="Times New Roman"/>
                <a:cs typeface="Simplified Arabic" pitchFamily="18" charset="-78"/>
              </a:rPr>
              <a:t>ل</a:t>
            </a:r>
            <a:r>
              <a:rPr lang="en-US" sz="2800" b="1" dirty="0" err="1" smtClean="0">
                <a:solidFill>
                  <a:srgbClr val="C00000"/>
                </a:solidFill>
                <a:latin typeface="Simplified Arabic" pitchFamily="18" charset="-78"/>
                <a:ea typeface="Times New Roman"/>
                <a:cs typeface="Simplified Arabic" pitchFamily="18" charset="-78"/>
              </a:rPr>
              <a:t>ليرقات</a:t>
            </a:r>
            <a:r>
              <a:rPr lang="ar-IQ" sz="2800" b="1" dirty="0" smtClean="0">
                <a:solidFill>
                  <a:srgbClr val="C00000"/>
                </a:solidFill>
                <a:latin typeface="Simplified Arabic" pitchFamily="18" charset="-78"/>
                <a:ea typeface="Times New Roman"/>
                <a:cs typeface="Simplified Arabic" pitchFamily="18" charset="-78"/>
              </a:rPr>
              <a:t>/ </a:t>
            </a:r>
            <a:r>
              <a:rPr lang="en-US" sz="2800" b="1" dirty="0" err="1" smtClean="0">
                <a:solidFill>
                  <a:srgbClr val="C00000"/>
                </a:solidFill>
                <a:latin typeface="Simplified Arabic" pitchFamily="18" charset="-78"/>
                <a:ea typeface="Times New Roman"/>
                <a:cs typeface="Simplified Arabic" pitchFamily="18" charset="-78"/>
              </a:rPr>
              <a:t>الزريعة</a:t>
            </a:r>
            <a:r>
              <a:rPr lang="en-US" sz="2800" b="1" dirty="0" smtClean="0">
                <a:solidFill>
                  <a:srgbClr val="C00000"/>
                </a:solidFill>
                <a:latin typeface="Simplified Arabic" pitchFamily="18" charset="-78"/>
                <a:ea typeface="Times New Roman"/>
                <a:cs typeface="Simplified Arabic" pitchFamily="18" charset="-78"/>
              </a:rPr>
              <a:t> </a:t>
            </a:r>
            <a:r>
              <a:rPr lang="en-US" sz="2800" b="1" dirty="0" err="1">
                <a:solidFill>
                  <a:srgbClr val="C00000"/>
                </a:solidFill>
                <a:latin typeface="Simplified Arabic" pitchFamily="18" charset="-78"/>
                <a:ea typeface="Times New Roman"/>
                <a:cs typeface="Simplified Arabic" pitchFamily="18" charset="-78"/>
              </a:rPr>
              <a:t>في</a:t>
            </a:r>
            <a:r>
              <a:rPr lang="en-US" sz="2800" b="1" dirty="0">
                <a:solidFill>
                  <a:srgbClr val="C00000"/>
                </a:solidFill>
                <a:latin typeface="Simplified Arabic" pitchFamily="18" charset="-78"/>
                <a:ea typeface="Times New Roman"/>
                <a:cs typeface="Simplified Arabic" pitchFamily="18" charset="-78"/>
              </a:rPr>
              <a:t> </a:t>
            </a:r>
            <a:r>
              <a:rPr lang="en-US" sz="2800" b="1" dirty="0" err="1">
                <a:solidFill>
                  <a:srgbClr val="C00000"/>
                </a:solidFill>
                <a:latin typeface="Simplified Arabic" pitchFamily="18" charset="-78"/>
                <a:ea typeface="Times New Roman"/>
                <a:cs typeface="Simplified Arabic" pitchFamily="18" charset="-78"/>
              </a:rPr>
              <a:t>نظام</a:t>
            </a:r>
            <a:r>
              <a:rPr lang="en-US" sz="2800" b="1" dirty="0">
                <a:solidFill>
                  <a:srgbClr val="C00000"/>
                </a:solidFill>
                <a:latin typeface="Simplified Arabic" pitchFamily="18" charset="-78"/>
                <a:ea typeface="Times New Roman"/>
                <a:cs typeface="Simplified Arabic" pitchFamily="18" charset="-78"/>
              </a:rPr>
              <a:t> </a:t>
            </a:r>
            <a:r>
              <a:rPr lang="en-US" sz="2800" b="1" dirty="0" err="1">
                <a:solidFill>
                  <a:srgbClr val="C00000"/>
                </a:solidFill>
                <a:latin typeface="Simplified Arabic" pitchFamily="18" charset="-78"/>
                <a:ea typeface="Times New Roman"/>
                <a:cs typeface="Simplified Arabic" pitchFamily="18" charset="-78"/>
              </a:rPr>
              <a:t>الحضانة</a:t>
            </a:r>
            <a:r>
              <a:rPr lang="en-US" sz="2800" b="1" dirty="0">
                <a:solidFill>
                  <a:srgbClr val="C00000"/>
                </a:solidFill>
                <a:latin typeface="Simplified Arabic" pitchFamily="18" charset="-78"/>
                <a:ea typeface="Times New Roman"/>
                <a:cs typeface="Simplified Arabic" pitchFamily="18" charset="-78"/>
              </a:rPr>
              <a:t> </a:t>
            </a:r>
            <a:endParaRPr lang="en-US" sz="2800" dirty="0">
              <a:latin typeface="Simplified Arabic" pitchFamily="18" charset="-78"/>
              <a:cs typeface="Simplified Arabic" pitchFamily="18" charset="-78"/>
            </a:endParaRPr>
          </a:p>
        </p:txBody>
      </p:sp>
      <p:sp>
        <p:nvSpPr>
          <p:cNvPr id="5" name="Rectangle 4"/>
          <p:cNvSpPr/>
          <p:nvPr/>
        </p:nvSpPr>
        <p:spPr>
          <a:xfrm>
            <a:off x="251520" y="1124744"/>
            <a:ext cx="8712968" cy="2308324"/>
          </a:xfrm>
          <a:prstGeom prst="rect">
            <a:avLst/>
          </a:prstGeom>
        </p:spPr>
        <p:txBody>
          <a:bodyPr wrap="square">
            <a:spAutoFit/>
          </a:bodyPr>
          <a:lstStyle/>
          <a:p>
            <a:pPr>
              <a:lnSpc>
                <a:spcPct val="150000"/>
              </a:lnSpc>
            </a:pPr>
            <a:r>
              <a:rPr lang="en-US" sz="2400" dirty="0" err="1">
                <a:latin typeface="Simplified Arabic" pitchFamily="18" charset="-78"/>
                <a:ea typeface="Times New Roman"/>
                <a:cs typeface="Simplified Arabic" pitchFamily="18" charset="-78"/>
              </a:rPr>
              <a:t>تعتمد</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كثافة</a:t>
            </a: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الاستزراع</a:t>
            </a:r>
            <a:r>
              <a:rPr lang="ar-IQ"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على</a:t>
            </a:r>
            <a:r>
              <a:rPr lang="en-US"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نوع</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الأسماك</a:t>
            </a:r>
            <a:r>
              <a:rPr lang="en-US" sz="2400" dirty="0">
                <a:latin typeface="Simplified Arabic" pitchFamily="18" charset="-78"/>
                <a:ea typeface="Times New Roman"/>
                <a:cs typeface="Simplified Arabic" pitchFamily="18" charset="-78"/>
              </a:rPr>
              <a:t> المستزرعة </a:t>
            </a:r>
            <a:r>
              <a:rPr lang="ar-IQ" sz="2400" dirty="0" smtClean="0">
                <a:latin typeface="Simplified Arabic" pitchFamily="18" charset="-78"/>
                <a:ea typeface="Times New Roman"/>
                <a:cs typeface="Simplified Arabic" pitchFamily="18" charset="-78"/>
              </a:rPr>
              <a:t>و</a:t>
            </a:r>
            <a:r>
              <a:rPr lang="en-US" sz="2400" dirty="0" err="1" smtClean="0">
                <a:latin typeface="Simplified Arabic" pitchFamily="18" charset="-78"/>
                <a:ea typeface="Times New Roman"/>
                <a:cs typeface="Simplified Arabic" pitchFamily="18" charset="-78"/>
              </a:rPr>
              <a:t>العمر</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ونوع</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نظام</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الحضانة</a:t>
            </a:r>
            <a:r>
              <a:rPr lang="en-US" sz="2400" dirty="0" smtClean="0">
                <a:latin typeface="Simplified Arabic" pitchFamily="18" charset="-78"/>
                <a:ea typeface="Times New Roman"/>
                <a:cs typeface="Simplified Arabic" pitchFamily="18" charset="-78"/>
              </a:rPr>
              <a:t>.</a:t>
            </a:r>
            <a:r>
              <a:rPr lang="en-US" sz="2400" dirty="0">
                <a:latin typeface="Simplified Arabic" pitchFamily="18" charset="-78"/>
                <a:ea typeface="Times New Roman"/>
                <a:cs typeface="Simplified Arabic" pitchFamily="18" charset="-78"/>
              </a:rPr>
              <a:t/>
            </a:r>
            <a:br>
              <a:rPr lang="en-US" sz="2400" dirty="0">
                <a:latin typeface="Simplified Arabic" pitchFamily="18" charset="-78"/>
                <a:ea typeface="Times New Roman"/>
                <a:cs typeface="Simplified Arabic" pitchFamily="18" charset="-78"/>
              </a:rPr>
            </a:br>
            <a:r>
              <a:rPr lang="en-US" sz="2400" dirty="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الجدول</a:t>
            </a:r>
            <a:r>
              <a:rPr lang="en-US" sz="2400" dirty="0" smtClean="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ي</a:t>
            </a:r>
            <a:r>
              <a:rPr lang="en-US" sz="2400" dirty="0" err="1" smtClean="0">
                <a:latin typeface="Simplified Arabic" pitchFamily="18" charset="-78"/>
                <a:ea typeface="Times New Roman"/>
                <a:cs typeface="Simplified Arabic" pitchFamily="18" charset="-78"/>
              </a:rPr>
              <a:t>بين</a:t>
            </a:r>
            <a:r>
              <a:rPr lang="en-US"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كثافة</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الاستزراع</a:t>
            </a:r>
            <a:r>
              <a:rPr lang="en-US" sz="2400" dirty="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 </a:t>
            </a:r>
            <a:r>
              <a:rPr lang="en-US" sz="2400" dirty="0" err="1" smtClean="0">
                <a:latin typeface="Simplified Arabic" pitchFamily="18" charset="-78"/>
                <a:ea typeface="Times New Roman"/>
                <a:cs typeface="Simplified Arabic" pitchFamily="18" charset="-78"/>
              </a:rPr>
              <a:t>الخزن</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للزريعة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وبعمر</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من</a:t>
            </a:r>
            <a:r>
              <a:rPr lang="en-US" sz="2400" dirty="0">
                <a:latin typeface="Simplified Arabic" pitchFamily="18" charset="-78"/>
                <a:ea typeface="Times New Roman"/>
                <a:cs typeface="Simplified Arabic" pitchFamily="18" charset="-78"/>
              </a:rPr>
              <a:t> </a:t>
            </a:r>
            <a:r>
              <a:rPr lang="en-US" sz="2400" dirty="0" smtClean="0">
                <a:latin typeface="Simplified Arabic" pitchFamily="18" charset="-78"/>
                <a:ea typeface="Times New Roman"/>
                <a:cs typeface="Simplified Arabic" pitchFamily="18" charset="-78"/>
              </a:rPr>
              <a:t>3</a:t>
            </a:r>
            <a:r>
              <a:rPr lang="ar-IQ" sz="2400" dirty="0" smtClean="0">
                <a:latin typeface="Simplified Arabic" pitchFamily="18" charset="-78"/>
                <a:ea typeface="Times New Roman"/>
                <a:cs typeface="Simplified Arabic" pitchFamily="18" charset="-78"/>
              </a:rPr>
              <a:t> </a:t>
            </a:r>
            <a:r>
              <a:rPr lang="en-US" sz="2400" dirty="0" smtClean="0">
                <a:latin typeface="Simplified Arabic" pitchFamily="18" charset="-78"/>
                <a:ea typeface="Times New Roman"/>
                <a:cs typeface="Simplified Arabic" pitchFamily="18" charset="-78"/>
              </a:rPr>
              <a:t>  7 -</a:t>
            </a:r>
            <a:r>
              <a:rPr lang="en-US" sz="2400" dirty="0" err="1" smtClean="0">
                <a:latin typeface="Simplified Arabic" pitchFamily="18" charset="-78"/>
                <a:ea typeface="Times New Roman"/>
                <a:cs typeface="Simplified Arabic" pitchFamily="18" charset="-78"/>
              </a:rPr>
              <a:t>أيام</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بعد</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الفقس</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لمختلف</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الأنواع</a:t>
            </a:r>
            <a:r>
              <a:rPr lang="en-US" sz="2400" dirty="0">
                <a:latin typeface="Simplified Arabic" pitchFamily="18" charset="-78"/>
                <a:ea typeface="Times New Roman"/>
                <a:cs typeface="Simplified Arabic" pitchFamily="18" charset="-78"/>
              </a:rPr>
              <a:t> </a:t>
            </a:r>
            <a:r>
              <a:rPr lang="en-US" sz="2400" dirty="0" smtClean="0">
                <a:latin typeface="Simplified Arabic" pitchFamily="18" charset="-78"/>
                <a:ea typeface="Times New Roman"/>
                <a:cs typeface="Simplified Arabic" pitchFamily="18" charset="-78"/>
              </a:rPr>
              <a:t>المستزرعة</a:t>
            </a:r>
            <a:r>
              <a:rPr lang="ar-IQ" sz="2400" dirty="0" smtClean="0">
                <a:latin typeface="Simplified Arabic" pitchFamily="18" charset="-78"/>
                <a:ea typeface="Times New Roman"/>
                <a:cs typeface="Simplified Arabic" pitchFamily="18" charset="-78"/>
              </a:rPr>
              <a:t> في أحواض </a:t>
            </a:r>
            <a:r>
              <a:rPr lang="en-US" sz="2400" dirty="0" err="1" smtClean="0">
                <a:latin typeface="Simplified Arabic" pitchFamily="18" charset="-78"/>
                <a:ea typeface="Times New Roman"/>
                <a:cs typeface="Simplified Arabic" pitchFamily="18" charset="-78"/>
              </a:rPr>
              <a:t>الحضانة</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الترابية</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والتي</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أعماقها</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أكثر</a:t>
            </a:r>
            <a:r>
              <a:rPr lang="en-US" sz="2400" dirty="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من</a:t>
            </a:r>
            <a:r>
              <a:rPr lang="en-US" sz="2400" dirty="0">
                <a:latin typeface="Simplified Arabic" pitchFamily="18" charset="-78"/>
                <a:ea typeface="Times New Roman"/>
                <a:cs typeface="Simplified Arabic" pitchFamily="18" charset="-78"/>
              </a:rPr>
              <a:t> 80 </a:t>
            </a:r>
            <a:r>
              <a:rPr lang="en-US" sz="2400" dirty="0" err="1" smtClean="0">
                <a:latin typeface="Simplified Arabic" pitchFamily="18" charset="-78"/>
                <a:ea typeface="Times New Roman"/>
                <a:cs typeface="Simplified Arabic" pitchFamily="18" charset="-78"/>
              </a:rPr>
              <a:t>سم</a:t>
            </a:r>
            <a:r>
              <a:rPr lang="en-US" sz="2400" dirty="0" smtClean="0">
                <a:latin typeface="Simplified Arabic" pitchFamily="18" charset="-78"/>
                <a:ea typeface="Times New Roman"/>
                <a:cs typeface="Simplified Arabic" pitchFamily="18" charset="-78"/>
              </a:rPr>
              <a:t> </a:t>
            </a:r>
            <a:r>
              <a:rPr lang="ar-IQ" sz="2400" dirty="0" err="1" smtClean="0">
                <a:latin typeface="Simplified Arabic" pitchFamily="18" charset="-78"/>
                <a:ea typeface="Times New Roman"/>
                <a:cs typeface="Simplified Arabic" pitchFamily="18" charset="-78"/>
              </a:rPr>
              <a:t>وا</a:t>
            </a:r>
            <a:r>
              <a:rPr lang="en-US" sz="2400" dirty="0" err="1" smtClean="0">
                <a:latin typeface="Simplified Arabic" pitchFamily="18" charset="-78"/>
                <a:ea typeface="Times New Roman"/>
                <a:cs typeface="Simplified Arabic" pitchFamily="18" charset="-78"/>
              </a:rPr>
              <a:t>لأحواض</a:t>
            </a:r>
            <a:r>
              <a:rPr lang="en-US" sz="2400" dirty="0" smtClean="0">
                <a:latin typeface="Simplified Arabic" pitchFamily="18" charset="-78"/>
                <a:ea typeface="Times New Roman"/>
                <a:cs typeface="Simplified Arabic" pitchFamily="18" charset="-78"/>
              </a:rPr>
              <a:t> </a:t>
            </a:r>
            <a:r>
              <a:rPr lang="en-US" sz="2400" dirty="0" err="1">
                <a:latin typeface="Simplified Arabic" pitchFamily="18" charset="-78"/>
                <a:ea typeface="Times New Roman"/>
                <a:cs typeface="Simplified Arabic" pitchFamily="18" charset="-78"/>
              </a:rPr>
              <a:t>الإسمنتية</a:t>
            </a:r>
            <a:r>
              <a:rPr lang="en-US" sz="2400" dirty="0">
                <a:latin typeface="Simplified Arabic" pitchFamily="18" charset="-78"/>
                <a:ea typeface="Times New Roman"/>
                <a:cs typeface="Simplified Arabic" pitchFamily="18" charset="-78"/>
              </a:rPr>
              <a:t> </a:t>
            </a:r>
            <a:r>
              <a:rPr lang="en-US" sz="2400" dirty="0" smtClean="0">
                <a:latin typeface="Simplified Arabic" pitchFamily="18" charset="-78"/>
                <a:ea typeface="Times New Roman"/>
                <a:cs typeface="Simplified Arabic" pitchFamily="18" charset="-78"/>
              </a:rPr>
              <a:t>و</a:t>
            </a:r>
            <a:r>
              <a:rPr lang="ar-IQ" sz="2400" dirty="0" smtClean="0">
                <a:latin typeface="Simplified Arabic" pitchFamily="18" charset="-78"/>
                <a:ea typeface="Times New Roman"/>
                <a:cs typeface="Simplified Arabic" pitchFamily="18" charset="-78"/>
              </a:rPr>
              <a:t>ا</a:t>
            </a:r>
            <a:r>
              <a:rPr lang="en-US" sz="2400" dirty="0" err="1" smtClean="0">
                <a:latin typeface="Simplified Arabic" pitchFamily="18" charset="-78"/>
                <a:ea typeface="Times New Roman"/>
                <a:cs typeface="Simplified Arabic" pitchFamily="18" charset="-78"/>
              </a:rPr>
              <a:t>لأقفاص</a:t>
            </a:r>
            <a:r>
              <a:rPr lang="en-US" sz="2400" dirty="0" smtClean="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ب</a:t>
            </a:r>
            <a:r>
              <a:rPr lang="en-US" sz="2400" dirty="0" err="1" smtClean="0">
                <a:latin typeface="Simplified Arabic" pitchFamily="18" charset="-78"/>
                <a:ea typeface="Times New Roman"/>
                <a:cs typeface="Simplified Arabic" pitchFamily="18" charset="-78"/>
              </a:rPr>
              <a:t>عمق</a:t>
            </a:r>
            <a:r>
              <a:rPr lang="en-US" sz="2400" dirty="0" smtClean="0">
                <a:latin typeface="Simplified Arabic" pitchFamily="18" charset="-78"/>
                <a:ea typeface="Times New Roman"/>
                <a:cs typeface="Simplified Arabic" pitchFamily="18" charset="-78"/>
              </a:rPr>
              <a:t> </a:t>
            </a:r>
            <a:r>
              <a:rPr lang="ar-IQ" sz="2400" dirty="0" smtClean="0">
                <a:latin typeface="Simplified Arabic" pitchFamily="18" charset="-78"/>
                <a:ea typeface="Times New Roman"/>
                <a:cs typeface="Simplified Arabic" pitchFamily="18" charset="-78"/>
              </a:rPr>
              <a:t>ماء </a:t>
            </a:r>
            <a:r>
              <a:rPr lang="en-US" sz="2400" dirty="0" smtClean="0">
                <a:latin typeface="Simplified Arabic" pitchFamily="18" charset="-78"/>
                <a:ea typeface="Times New Roman"/>
                <a:cs typeface="Simplified Arabic" pitchFamily="18" charset="-78"/>
              </a:rPr>
              <a:t>50 </a:t>
            </a:r>
            <a:r>
              <a:rPr lang="en-US" sz="2400" dirty="0" err="1">
                <a:latin typeface="Simplified Arabic" pitchFamily="18" charset="-78"/>
                <a:ea typeface="Times New Roman"/>
                <a:cs typeface="Simplified Arabic" pitchFamily="18" charset="-78"/>
              </a:rPr>
              <a:t>سم</a:t>
            </a:r>
            <a:r>
              <a:rPr lang="en-US" sz="2400" dirty="0">
                <a:latin typeface="Simplified Arabic" pitchFamily="18" charset="-78"/>
                <a:ea typeface="Times New Roman"/>
                <a:cs typeface="Simplified Arabic" pitchFamily="18" charset="-78"/>
              </a:rPr>
              <a:t>.</a:t>
            </a:r>
            <a:endParaRPr lang="en-US" sz="2400" dirty="0">
              <a:latin typeface="Simplified Arabic" pitchFamily="18" charset="-78"/>
              <a:ea typeface="Calibri"/>
              <a:cs typeface="Simplified Arabic" pitchFamily="18" charset="-78"/>
            </a:endParaRPr>
          </a:p>
        </p:txBody>
      </p:sp>
      <p:graphicFrame>
        <p:nvGraphicFramePr>
          <p:cNvPr id="6" name="Table 5"/>
          <p:cNvGraphicFramePr>
            <a:graphicFrameLocks noGrp="1"/>
          </p:cNvGraphicFramePr>
          <p:nvPr>
            <p:extLst>
              <p:ext uri="{D42A27DB-BD31-4B8C-83A1-F6EECF244321}">
                <p14:modId xmlns:p14="http://schemas.microsoft.com/office/powerpoint/2010/main" val="1496384438"/>
              </p:ext>
            </p:extLst>
          </p:nvPr>
        </p:nvGraphicFramePr>
        <p:xfrm>
          <a:off x="467545" y="3645024"/>
          <a:ext cx="8064896" cy="2523744"/>
        </p:xfrm>
        <a:graphic>
          <a:graphicData uri="http://schemas.openxmlformats.org/drawingml/2006/table">
            <a:tbl>
              <a:tblPr rtl="1" firstRow="1" firstCol="1" lastRow="1" lastCol="1" bandRow="1" bandCol="1"/>
              <a:tblGrid>
                <a:gridCol w="2145388"/>
                <a:gridCol w="2148482"/>
                <a:gridCol w="3771026"/>
              </a:tblGrid>
              <a:tr h="0">
                <a:tc>
                  <a:txBody>
                    <a:bodyPr/>
                    <a:lstStyle/>
                    <a:p>
                      <a:pPr algn="r" rtl="1">
                        <a:lnSpc>
                          <a:spcPct val="115000"/>
                        </a:lnSpc>
                        <a:spcAft>
                          <a:spcPts val="0"/>
                        </a:spcAft>
                      </a:pPr>
                      <a:r>
                        <a:rPr lang="ar-IQ" sz="2400" b="1" dirty="0">
                          <a:effectLst/>
                          <a:latin typeface="Simplified Arabic" pitchFamily="18" charset="-78"/>
                          <a:ea typeface="Times New Roman"/>
                          <a:cs typeface="Simplified Arabic" pitchFamily="18" charset="-78"/>
                        </a:rPr>
                        <a:t>الصنف</a:t>
                      </a:r>
                      <a:endParaRPr lang="en-US" sz="2400" dirty="0">
                        <a:effectLst/>
                        <a:latin typeface="Simplified Arabic" pitchFamily="18" charset="-78"/>
                        <a:ea typeface="Calibri"/>
                        <a:cs typeface="Simplified Arabic"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IQ" sz="2400" b="1" dirty="0" smtClean="0">
                          <a:effectLst/>
                          <a:latin typeface="Simplified Arabic" pitchFamily="18" charset="-78"/>
                          <a:ea typeface="Times New Roman"/>
                          <a:cs typeface="Simplified Arabic" pitchFamily="18" charset="-78"/>
                        </a:rPr>
                        <a:t>احواض ترابية/م</a:t>
                      </a:r>
                      <a:r>
                        <a:rPr lang="en-US" sz="2400" b="1" dirty="0" smtClean="0">
                          <a:effectLst/>
                          <a:latin typeface="Simplified Arabic" pitchFamily="18" charset="-78"/>
                          <a:ea typeface="Times New Roman"/>
                          <a:cs typeface="Simplified Arabic" pitchFamily="18" charset="-78"/>
                        </a:rPr>
                        <a:t> </a:t>
                      </a:r>
                      <a:r>
                        <a:rPr lang="en-US" sz="2400" b="1" baseline="30000" dirty="0" smtClean="0">
                          <a:effectLst/>
                          <a:latin typeface="Simplified Arabic" pitchFamily="18" charset="-78"/>
                          <a:ea typeface="Times New Roman"/>
                          <a:cs typeface="Simplified Arabic" pitchFamily="18" charset="-78"/>
                        </a:rPr>
                        <a:t>2</a:t>
                      </a:r>
                      <a:r>
                        <a:rPr lang="en-US" sz="2400" b="1" dirty="0" smtClean="0">
                          <a:effectLst/>
                          <a:latin typeface="Simplified Arabic" pitchFamily="18" charset="-78"/>
                          <a:ea typeface="Times New Roman"/>
                          <a:cs typeface="Simplified Arabic" pitchFamily="18" charset="-78"/>
                        </a:rPr>
                        <a:t> </a:t>
                      </a:r>
                      <a:r>
                        <a:rPr lang="ar-IQ" sz="2400" b="1" dirty="0" smtClean="0">
                          <a:effectLst/>
                          <a:latin typeface="Simplified Arabic" pitchFamily="18" charset="-78"/>
                          <a:ea typeface="Times New Roman"/>
                          <a:cs typeface="Simplified Arabic" pitchFamily="18" charset="-78"/>
                        </a:rPr>
                        <a:t> </a:t>
                      </a:r>
                      <a:endParaRPr lang="en-US" sz="2400" dirty="0">
                        <a:effectLst/>
                        <a:latin typeface="Simplified Arabic" pitchFamily="18" charset="-78"/>
                        <a:ea typeface="Calibri"/>
                        <a:cs typeface="Simplified Arabic"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IQ" sz="2400" b="1" dirty="0" smtClean="0">
                          <a:effectLst/>
                          <a:latin typeface="Simplified Arabic" pitchFamily="18" charset="-78"/>
                          <a:ea typeface="Times New Roman"/>
                          <a:cs typeface="Simplified Arabic" pitchFamily="18" charset="-78"/>
                        </a:rPr>
                        <a:t>احواض </a:t>
                      </a:r>
                      <a:r>
                        <a:rPr lang="ar-IQ" sz="2400" b="1" dirty="0" err="1" smtClean="0">
                          <a:effectLst/>
                          <a:latin typeface="Simplified Arabic" pitchFamily="18" charset="-78"/>
                          <a:ea typeface="Times New Roman"/>
                          <a:cs typeface="Simplified Arabic" pitchFamily="18" charset="-78"/>
                        </a:rPr>
                        <a:t>اسمنتيه</a:t>
                      </a:r>
                      <a:r>
                        <a:rPr lang="ar-IQ" sz="2400" b="1" dirty="0" smtClean="0">
                          <a:effectLst/>
                          <a:latin typeface="Simplified Arabic" pitchFamily="18" charset="-78"/>
                          <a:ea typeface="Times New Roman"/>
                          <a:cs typeface="Simplified Arabic" pitchFamily="18" charset="-78"/>
                        </a:rPr>
                        <a:t>/أقفاص شبكية/ م</a:t>
                      </a:r>
                      <a:r>
                        <a:rPr lang="en-US" sz="2400" b="1" baseline="30000" dirty="0" smtClean="0">
                          <a:effectLst/>
                          <a:latin typeface="Simplified Arabic" pitchFamily="18" charset="-78"/>
                          <a:ea typeface="Times New Roman"/>
                          <a:cs typeface="Simplified Arabic" pitchFamily="18" charset="-78"/>
                        </a:rPr>
                        <a:t>2</a:t>
                      </a:r>
                      <a:r>
                        <a:rPr lang="ar-IQ" sz="2400" b="1" dirty="0" smtClean="0">
                          <a:effectLst/>
                          <a:latin typeface="Simplified Arabic" pitchFamily="18" charset="-78"/>
                          <a:ea typeface="Times New Roman"/>
                          <a:cs typeface="Simplified Arabic" pitchFamily="18" charset="-78"/>
                        </a:rPr>
                        <a:t> </a:t>
                      </a:r>
                      <a:endParaRPr lang="en-US" sz="2400" dirty="0">
                        <a:effectLst/>
                        <a:latin typeface="Simplified Arabic" pitchFamily="18" charset="-78"/>
                        <a:ea typeface="Calibri"/>
                        <a:cs typeface="Simplified Arabic"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rtl="1">
                        <a:lnSpc>
                          <a:spcPct val="115000"/>
                        </a:lnSpc>
                        <a:spcAft>
                          <a:spcPts val="0"/>
                        </a:spcAft>
                      </a:pPr>
                      <a:r>
                        <a:rPr lang="ar-IQ" sz="2400" dirty="0" err="1">
                          <a:effectLst/>
                          <a:latin typeface="Simplified Arabic" pitchFamily="18" charset="-78"/>
                          <a:ea typeface="Times New Roman"/>
                          <a:cs typeface="Simplified Arabic" pitchFamily="18" charset="-78"/>
                        </a:rPr>
                        <a:t>الكارب</a:t>
                      </a:r>
                      <a:r>
                        <a:rPr lang="ar-IQ" sz="2400" dirty="0">
                          <a:effectLst/>
                          <a:latin typeface="Simplified Arabic" pitchFamily="18" charset="-78"/>
                          <a:ea typeface="Times New Roman"/>
                          <a:cs typeface="Simplified Arabic" pitchFamily="18" charset="-78"/>
                        </a:rPr>
                        <a:t> الاعتيادي</a:t>
                      </a:r>
                      <a:endParaRPr lang="en-US" sz="2400" dirty="0">
                        <a:effectLst/>
                        <a:latin typeface="Simplified Arabic" pitchFamily="18" charset="-78"/>
                        <a:ea typeface="Calibri"/>
                        <a:cs typeface="Simplified Arabic"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en-US" sz="2400" dirty="0" smtClean="0">
                          <a:effectLst/>
                          <a:latin typeface="Simplified Arabic" pitchFamily="18" charset="-78"/>
                          <a:ea typeface="Times New Roman"/>
                          <a:cs typeface="Simplified Arabic" pitchFamily="18" charset="-78"/>
                        </a:rPr>
                        <a:t>190</a:t>
                      </a:r>
                      <a:endParaRPr lang="en-US" sz="2400" dirty="0">
                        <a:effectLst/>
                        <a:latin typeface="Simplified Arabic" pitchFamily="18" charset="-78"/>
                        <a:ea typeface="Calibri"/>
                        <a:cs typeface="Simplified Arabic"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en-US" sz="2400" dirty="0" smtClean="0">
                          <a:effectLst/>
                          <a:latin typeface="Simplified Arabic" pitchFamily="18" charset="-78"/>
                          <a:ea typeface="Times New Roman"/>
                          <a:cs typeface="Simplified Arabic" pitchFamily="18" charset="-78"/>
                        </a:rPr>
                        <a:t>150</a:t>
                      </a:r>
                      <a:endParaRPr lang="en-US" sz="2400" dirty="0">
                        <a:effectLst/>
                        <a:latin typeface="Simplified Arabic" pitchFamily="18" charset="-78"/>
                        <a:ea typeface="Calibri"/>
                        <a:cs typeface="Simplified Arabic"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rtl="1">
                        <a:lnSpc>
                          <a:spcPct val="115000"/>
                        </a:lnSpc>
                        <a:spcAft>
                          <a:spcPts val="0"/>
                        </a:spcAft>
                      </a:pPr>
                      <a:r>
                        <a:rPr lang="ar-IQ" sz="2400" dirty="0" err="1">
                          <a:effectLst/>
                          <a:latin typeface="Simplified Arabic" pitchFamily="18" charset="-78"/>
                          <a:ea typeface="Times New Roman"/>
                          <a:cs typeface="Simplified Arabic" pitchFamily="18" charset="-78"/>
                        </a:rPr>
                        <a:t>الكارب</a:t>
                      </a:r>
                      <a:r>
                        <a:rPr lang="ar-IQ" sz="2400" dirty="0">
                          <a:effectLst/>
                          <a:latin typeface="Simplified Arabic" pitchFamily="18" charset="-78"/>
                          <a:ea typeface="Times New Roman"/>
                          <a:cs typeface="Simplified Arabic" pitchFamily="18" charset="-78"/>
                        </a:rPr>
                        <a:t> </a:t>
                      </a:r>
                      <a:r>
                        <a:rPr lang="ar-IQ" sz="2400" dirty="0" smtClean="0">
                          <a:effectLst/>
                          <a:latin typeface="Simplified Arabic" pitchFamily="18" charset="-78"/>
                          <a:ea typeface="Times New Roman"/>
                          <a:cs typeface="Simplified Arabic" pitchFamily="18" charset="-78"/>
                        </a:rPr>
                        <a:t>الهندي</a:t>
                      </a:r>
                      <a:endParaRPr lang="en-US" sz="2400" dirty="0">
                        <a:effectLst/>
                        <a:latin typeface="Simplified Arabic" pitchFamily="18" charset="-78"/>
                        <a:ea typeface="Calibri"/>
                        <a:cs typeface="Simplified Arabic"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en-US" sz="2400" dirty="0" smtClean="0">
                          <a:effectLst/>
                          <a:latin typeface="Simplified Arabic" pitchFamily="18" charset="-78"/>
                          <a:ea typeface="Times New Roman"/>
                          <a:cs typeface="Simplified Arabic" pitchFamily="18" charset="-78"/>
                        </a:rPr>
                        <a:t>250</a:t>
                      </a:r>
                      <a:endParaRPr lang="en-US" sz="2400" dirty="0">
                        <a:effectLst/>
                        <a:latin typeface="Simplified Arabic" pitchFamily="18" charset="-78"/>
                        <a:ea typeface="Calibri"/>
                        <a:cs typeface="Simplified Arabic"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en-US" sz="2400" dirty="0" smtClean="0">
                          <a:effectLst/>
                          <a:latin typeface="Simplified Arabic" pitchFamily="18" charset="-78"/>
                          <a:ea typeface="Times New Roman"/>
                          <a:cs typeface="Simplified Arabic" pitchFamily="18" charset="-78"/>
                        </a:rPr>
                        <a:t>100</a:t>
                      </a:r>
                      <a:endParaRPr lang="en-US" sz="2400" dirty="0">
                        <a:effectLst/>
                        <a:latin typeface="Simplified Arabic" pitchFamily="18" charset="-78"/>
                        <a:ea typeface="Calibri"/>
                        <a:cs typeface="Simplified Arabic"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rtl="1">
                        <a:lnSpc>
                          <a:spcPct val="115000"/>
                        </a:lnSpc>
                        <a:spcAft>
                          <a:spcPts val="0"/>
                        </a:spcAft>
                      </a:pPr>
                      <a:r>
                        <a:rPr lang="ar-IQ" sz="2400" dirty="0">
                          <a:effectLst/>
                          <a:latin typeface="Simplified Arabic" pitchFamily="18" charset="-78"/>
                          <a:ea typeface="Times New Roman"/>
                          <a:cs typeface="Simplified Arabic" pitchFamily="18" charset="-78"/>
                        </a:rPr>
                        <a:t> كارب </a:t>
                      </a:r>
                      <a:r>
                        <a:rPr lang="ar-IQ" sz="2400" dirty="0" smtClean="0">
                          <a:effectLst/>
                          <a:latin typeface="Simplified Arabic" pitchFamily="18" charset="-78"/>
                          <a:ea typeface="Times New Roman"/>
                          <a:cs typeface="Simplified Arabic" pitchFamily="18" charset="-78"/>
                        </a:rPr>
                        <a:t>العشبي/ </a:t>
                      </a:r>
                      <a:r>
                        <a:rPr lang="ar-IQ" sz="2400" dirty="0">
                          <a:effectLst/>
                          <a:latin typeface="Simplified Arabic" pitchFamily="18" charset="-78"/>
                          <a:ea typeface="Times New Roman"/>
                          <a:cs typeface="Simplified Arabic" pitchFamily="18" charset="-78"/>
                        </a:rPr>
                        <a:t>الفضي والرأس الكبير </a:t>
                      </a:r>
                      <a:endParaRPr lang="en-US" sz="2400" dirty="0">
                        <a:effectLst/>
                        <a:latin typeface="Simplified Arabic" pitchFamily="18" charset="-78"/>
                        <a:ea typeface="Calibri"/>
                        <a:cs typeface="Simplified Arabic"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en-US" sz="2400" dirty="0" smtClean="0">
                          <a:effectLst/>
                          <a:latin typeface="Simplified Arabic" pitchFamily="18" charset="-78"/>
                          <a:ea typeface="Times New Roman"/>
                          <a:cs typeface="Simplified Arabic" pitchFamily="18" charset="-78"/>
                        </a:rPr>
                        <a:t>250</a:t>
                      </a:r>
                      <a:endParaRPr lang="en-US" sz="2400" dirty="0">
                        <a:effectLst/>
                        <a:latin typeface="Simplified Arabic" pitchFamily="18" charset="-78"/>
                        <a:ea typeface="Calibri"/>
                        <a:cs typeface="Simplified Arabic"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en-US" sz="2400" dirty="0" smtClean="0">
                          <a:effectLst/>
                          <a:latin typeface="Simplified Arabic" pitchFamily="18" charset="-78"/>
                          <a:ea typeface="Times New Roman"/>
                          <a:cs typeface="Simplified Arabic" pitchFamily="18" charset="-78"/>
                        </a:rPr>
                        <a:t>100</a:t>
                      </a:r>
                      <a:endParaRPr lang="en-US" sz="2400" dirty="0">
                        <a:effectLst/>
                        <a:latin typeface="Simplified Arabic" pitchFamily="18" charset="-78"/>
                        <a:ea typeface="Calibri"/>
                        <a:cs typeface="Simplified Arabic"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rtl="1">
                        <a:lnSpc>
                          <a:spcPct val="115000"/>
                        </a:lnSpc>
                        <a:spcAft>
                          <a:spcPts val="0"/>
                        </a:spcAft>
                      </a:pPr>
                      <a:r>
                        <a:rPr lang="ar-IQ" sz="2400" dirty="0" err="1" smtClean="0">
                          <a:effectLst/>
                          <a:latin typeface="Simplified Arabic" pitchFamily="18" charset="-78"/>
                          <a:ea typeface="Times New Roman"/>
                          <a:cs typeface="Simplified Arabic" pitchFamily="18" charset="-78"/>
                        </a:rPr>
                        <a:t>تلابيا</a:t>
                      </a:r>
                      <a:r>
                        <a:rPr lang="ar-IQ" sz="2400" dirty="0" smtClean="0">
                          <a:effectLst/>
                          <a:latin typeface="Simplified Arabic" pitchFamily="18" charset="-78"/>
                          <a:ea typeface="Times New Roman"/>
                          <a:cs typeface="Simplified Arabic" pitchFamily="18" charset="-78"/>
                        </a:rPr>
                        <a:t> (بلطي)</a:t>
                      </a:r>
                      <a:endParaRPr lang="en-US" sz="2400" dirty="0">
                        <a:effectLst/>
                        <a:latin typeface="Simplified Arabic" pitchFamily="18" charset="-78"/>
                        <a:ea typeface="Calibri"/>
                        <a:cs typeface="Simplified Arabic"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en-US" sz="2400" dirty="0" smtClean="0">
                          <a:effectLst/>
                          <a:latin typeface="Simplified Arabic" pitchFamily="18" charset="-78"/>
                          <a:ea typeface="Times New Roman"/>
                          <a:cs typeface="Simplified Arabic" pitchFamily="18" charset="-78"/>
                        </a:rPr>
                        <a:t>190</a:t>
                      </a:r>
                      <a:endParaRPr lang="en-US" sz="2400" dirty="0">
                        <a:effectLst/>
                        <a:latin typeface="Simplified Arabic" pitchFamily="18" charset="-78"/>
                        <a:ea typeface="Calibri"/>
                        <a:cs typeface="Simplified Arabic"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en-US" sz="2400" dirty="0" smtClean="0">
                          <a:effectLst/>
                          <a:latin typeface="Simplified Arabic" pitchFamily="18" charset="-78"/>
                          <a:ea typeface="Times New Roman"/>
                          <a:cs typeface="Simplified Arabic" pitchFamily="18" charset="-78"/>
                        </a:rPr>
                        <a:t>200</a:t>
                      </a:r>
                      <a:endParaRPr lang="en-US" sz="2400" dirty="0">
                        <a:effectLst/>
                        <a:latin typeface="Simplified Arabic" pitchFamily="18" charset="-78"/>
                        <a:ea typeface="Calibri"/>
                        <a:cs typeface="Simplified Arabic"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99523352"/>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13158</TotalTime>
  <Words>916</Words>
  <Application>Microsoft Office PowerPoint</Application>
  <PresentationFormat>On-screen Show (4:3)</PresentationFormat>
  <Paragraphs>69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نسق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DELL</dc:creator>
  <cp:lastModifiedBy>DELL</cp:lastModifiedBy>
  <cp:revision>65</cp:revision>
  <dcterms:created xsi:type="dcterms:W3CDTF">2021-05-25T19:33:21Z</dcterms:created>
  <dcterms:modified xsi:type="dcterms:W3CDTF">2021-12-26T20:55:05Z</dcterms:modified>
</cp:coreProperties>
</file>